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es-G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GT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233AD3C-3A81-4912-A1C5-EF2B8C9ACEDD}" type="datetimeFigureOut">
              <a:rPr lang="es-GT" smtClean="0"/>
              <a:pPr/>
              <a:t>24/08/2016</a:t>
            </a:fld>
            <a:endParaRPr lang="es-GT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GT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BE4D8C-FF72-4CFB-A14E-0B1CA70D71CA}" type="slidenum">
              <a:rPr lang="es-GT" smtClean="0"/>
              <a:pPr/>
              <a:t>‹Nº›</a:t>
            </a:fld>
            <a:endParaRPr lang="es-GT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400" y="836712"/>
            <a:ext cx="7851648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es-GT" dirty="0" smtClean="0"/>
              <a:t> PERINÉ 2</a:t>
            </a:r>
            <a:endParaRPr lang="es-GT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533400" y="5517232"/>
            <a:ext cx="7854696" cy="792088"/>
          </a:xfrm>
        </p:spPr>
        <p:txBody>
          <a:bodyPr>
            <a:noAutofit/>
          </a:bodyPr>
          <a:lstStyle/>
          <a:p>
            <a:pPr algn="ctr"/>
            <a:r>
              <a:rPr lang="es-GT" sz="5400" dirty="0" smtClean="0"/>
              <a:t>2016</a:t>
            </a:r>
            <a:endParaRPr lang="es-GT" sz="5400" dirty="0"/>
          </a:p>
        </p:txBody>
      </p:sp>
      <p:pic>
        <p:nvPicPr>
          <p:cNvPr id="1026" name="Picture 2" descr="C:\Users\Usuario\Documents\Logotipos de la facultad y de la unidad didáctica\Logotipo oficial 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700808"/>
            <a:ext cx="3240360" cy="37444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45370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2">
                    <a:lumMod val="50000"/>
                  </a:schemeClr>
                </a:solidFill>
              </a:rPr>
              <a:t>La raíz esta en el espacio perineal superficial entre la membrana perineal (arriba) y la fascia del Periné (abajo)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rgbClr val="FF0000"/>
                </a:solidFill>
              </a:rPr>
              <a:t>El bulbo y los cuerpos cavernosos son masas de tejido eréctil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2">
                    <a:lumMod val="50000"/>
                  </a:schemeClr>
                </a:solidFill>
              </a:rPr>
              <a:t>Es fija</a:t>
            </a:r>
            <a:endParaRPr lang="es-GT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2 Marcador de contenido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903912"/>
          </a:xfrm>
        </p:spPr>
        <p:txBody>
          <a:bodyPr/>
          <a:lstStyle/>
          <a:p>
            <a:r>
              <a:rPr lang="es-GT" dirty="0" smtClean="0">
                <a:solidFill>
                  <a:schemeClr val="accent1"/>
                </a:solidFill>
              </a:rPr>
              <a:t>El cuerpo del pene es la porción entre la raíz y el glande</a:t>
            </a:r>
          </a:p>
          <a:p>
            <a:r>
              <a:rPr lang="es-GT" dirty="0" smtClean="0"/>
              <a:t>Es colgante: suspendida desde el pubis. Algunas fibras del bulbo esponjoso abrazan a los cuerpos cavernosos (pilares)  en su  origen</a:t>
            </a:r>
          </a:p>
          <a:p>
            <a:r>
              <a:rPr lang="es-GT" dirty="0" smtClean="0">
                <a:solidFill>
                  <a:schemeClr val="accent1"/>
                </a:solidFill>
              </a:rPr>
              <a:t>Piel</a:t>
            </a:r>
          </a:p>
          <a:p>
            <a:r>
              <a:rPr lang="es-GT" dirty="0" smtClean="0"/>
              <a:t>Tejido conectivo</a:t>
            </a:r>
          </a:p>
          <a:p>
            <a:r>
              <a:rPr lang="es-GT" dirty="0" smtClean="0">
                <a:solidFill>
                  <a:schemeClr val="accent1"/>
                </a:solidFill>
              </a:rPr>
              <a:t>Vasos y fascia</a:t>
            </a:r>
          </a:p>
          <a:p>
            <a:r>
              <a:rPr lang="es-GT" dirty="0" smtClean="0"/>
              <a:t>Cuerpos cavernosos y esponjoso </a:t>
            </a:r>
            <a:r>
              <a:rPr lang="es-GT" sz="2800" dirty="0" smtClean="0"/>
              <a:t>(con la uretra)</a:t>
            </a:r>
          </a:p>
          <a:p>
            <a:r>
              <a:rPr lang="es-GT" sz="2800" dirty="0" smtClean="0">
                <a:solidFill>
                  <a:schemeClr val="accent1"/>
                </a:solidFill>
              </a:rPr>
              <a:t>Se expande para formar el glande o cabeza (cónica)</a:t>
            </a:r>
          </a:p>
          <a:p>
            <a:pPr>
              <a:buFont typeface="Arial" charset="0"/>
              <a:buNone/>
            </a:pPr>
            <a:endParaRPr lang="es-GT" dirty="0" smtClean="0">
              <a:solidFill>
                <a:schemeClr val="accent1"/>
              </a:solidFill>
            </a:endParaRPr>
          </a:p>
          <a:p>
            <a:endParaRPr lang="es-GT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35970" t="1630" r="38271" b="46783"/>
          <a:stretch>
            <a:fillRect/>
          </a:stretch>
        </p:blipFill>
        <p:spPr bwMode="auto">
          <a:xfrm>
            <a:off x="2700338" y="0"/>
            <a:ext cx="381635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2 CuadroTexto"/>
          <p:cNvSpPr txBox="1">
            <a:spLocks noChangeArrowheads="1"/>
          </p:cNvSpPr>
          <p:nvPr/>
        </p:nvSpPr>
        <p:spPr bwMode="auto">
          <a:xfrm>
            <a:off x="4356100" y="908050"/>
            <a:ext cx="201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800" b="1">
                <a:solidFill>
                  <a:schemeClr val="bg1"/>
                </a:solidFill>
                <a:latin typeface="Calibri" pitchFamily="34" charset="0"/>
              </a:rPr>
              <a:t>sínfisis</a:t>
            </a:r>
          </a:p>
        </p:txBody>
      </p:sp>
      <p:sp>
        <p:nvSpPr>
          <p:cNvPr id="60420" name="3 CuadroTexto"/>
          <p:cNvSpPr txBox="1">
            <a:spLocks noChangeArrowheads="1"/>
          </p:cNvSpPr>
          <p:nvPr/>
        </p:nvSpPr>
        <p:spPr bwMode="auto">
          <a:xfrm>
            <a:off x="6372225" y="4941888"/>
            <a:ext cx="18716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glande</a:t>
            </a:r>
          </a:p>
        </p:txBody>
      </p:sp>
      <p:cxnSp>
        <p:nvCxnSpPr>
          <p:cNvPr id="6" name="5 Conector recto de flecha"/>
          <p:cNvCxnSpPr>
            <a:stCxn id="60420" idx="1"/>
          </p:cNvCxnSpPr>
          <p:nvPr/>
        </p:nvCxnSpPr>
        <p:spPr>
          <a:xfrm flipH="1" flipV="1">
            <a:off x="5364163" y="4437063"/>
            <a:ext cx="1008062" cy="7350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>
            <a:stCxn id="60420" idx="1"/>
          </p:cNvCxnSpPr>
          <p:nvPr/>
        </p:nvCxnSpPr>
        <p:spPr>
          <a:xfrm flipH="1">
            <a:off x="5364163" y="5172075"/>
            <a:ext cx="1008062" cy="7048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3" name="8 CuadroTexto"/>
          <p:cNvSpPr txBox="1">
            <a:spLocks noChangeArrowheads="1"/>
          </p:cNvSpPr>
          <p:nvPr/>
        </p:nvSpPr>
        <p:spPr bwMode="auto">
          <a:xfrm>
            <a:off x="4859338" y="2205038"/>
            <a:ext cx="2889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latin typeface="Calibri" pitchFamily="34" charset="0"/>
              </a:rPr>
              <a:t>cuerpo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1187450" y="2997200"/>
            <a:ext cx="1152525" cy="2663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r>
              <a:rPr lang="es-ES" dirty="0" smtClean="0"/>
              <a:t>A la proyección del borde del glande se le denomina </a:t>
            </a:r>
            <a:r>
              <a:rPr lang="es-ES" dirty="0" smtClean="0">
                <a:solidFill>
                  <a:schemeClr val="accent1"/>
                </a:solidFill>
              </a:rPr>
              <a:t>corona</a:t>
            </a:r>
          </a:p>
          <a:p>
            <a:endParaRPr lang="es-ES" dirty="0" smtClean="0">
              <a:solidFill>
                <a:schemeClr val="bg1"/>
              </a:solidFill>
            </a:endParaRPr>
          </a:p>
          <a:p>
            <a:r>
              <a:rPr lang="es-ES" dirty="0" smtClean="0"/>
              <a:t>Se le denomina </a:t>
            </a:r>
            <a:r>
              <a:rPr lang="es-ES" dirty="0" smtClean="0">
                <a:solidFill>
                  <a:schemeClr val="accent1"/>
                </a:solidFill>
              </a:rPr>
              <a:t>cuello del glande </a:t>
            </a:r>
            <a:r>
              <a:rPr lang="es-ES" dirty="0" smtClean="0"/>
              <a:t>a una ligera estrechamiento oblicuo entre la corona del glande y el cuerpo del pene</a:t>
            </a:r>
          </a:p>
          <a:p>
            <a:endParaRPr lang="es-ES" dirty="0" smtClean="0"/>
          </a:p>
          <a:p>
            <a:r>
              <a:rPr lang="es-ES" dirty="0" smtClean="0"/>
              <a:t>Cerca de la punta del glande esta el orificio externo de la uretra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http://4.bp.blogspot.com/-OQcPxkIp2Fw/UPvuwM4kmmI/AAAAAAAACdM/oYbdCYAi9E0/s640/corona+gla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41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3 CuadroTexto"/>
          <p:cNvSpPr txBox="1">
            <a:spLocks noChangeArrowheads="1"/>
          </p:cNvSpPr>
          <p:nvPr/>
        </p:nvSpPr>
        <p:spPr bwMode="auto">
          <a:xfrm>
            <a:off x="4787900" y="981075"/>
            <a:ext cx="3671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corona</a:t>
            </a:r>
          </a:p>
        </p:txBody>
      </p:sp>
      <p:cxnSp>
        <p:nvCxnSpPr>
          <p:cNvPr id="6" name="5 Conector recto de flecha"/>
          <p:cNvCxnSpPr>
            <a:stCxn id="62467" idx="1"/>
          </p:cNvCxnSpPr>
          <p:nvPr/>
        </p:nvCxnSpPr>
        <p:spPr>
          <a:xfrm flipH="1">
            <a:off x="2051050" y="1211263"/>
            <a:ext cx="2736850" cy="7048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69" name="7 CuadroTexto"/>
          <p:cNvSpPr txBox="1">
            <a:spLocks noChangeArrowheads="1"/>
          </p:cNvSpPr>
          <p:nvPr/>
        </p:nvSpPr>
        <p:spPr bwMode="auto">
          <a:xfrm>
            <a:off x="4643438" y="5013325"/>
            <a:ext cx="23764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Cuello del glande</a:t>
            </a:r>
          </a:p>
        </p:txBody>
      </p:sp>
      <p:cxnSp>
        <p:nvCxnSpPr>
          <p:cNvPr id="10" name="9 Conector recto de flecha"/>
          <p:cNvCxnSpPr>
            <a:stCxn id="62469" idx="1"/>
          </p:cNvCxnSpPr>
          <p:nvPr/>
        </p:nvCxnSpPr>
        <p:spPr>
          <a:xfrm flipH="1" flipV="1">
            <a:off x="1692275" y="4149725"/>
            <a:ext cx="2951163" cy="10937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Arco"/>
          <p:cNvSpPr/>
          <p:nvPr/>
        </p:nvSpPr>
        <p:spPr>
          <a:xfrm rot="10262449">
            <a:off x="1447800" y="1233488"/>
            <a:ext cx="1758950" cy="4522787"/>
          </a:xfrm>
          <a:prstGeom prst="arc">
            <a:avLst>
              <a:gd name="adj1" fmla="val 16100322"/>
              <a:gd name="adj2" fmla="val 5440226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62472" name="11 CuadroTexto"/>
          <p:cNvSpPr txBox="1">
            <a:spLocks noChangeArrowheads="1"/>
          </p:cNvSpPr>
          <p:nvPr/>
        </p:nvSpPr>
        <p:spPr bwMode="auto">
          <a:xfrm>
            <a:off x="323850" y="1989138"/>
            <a:ext cx="2159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cuer</a:t>
            </a:r>
            <a:r>
              <a:rPr lang="es-GT" sz="2400">
                <a:solidFill>
                  <a:schemeClr val="bg1"/>
                </a:solidFill>
                <a:latin typeface="Calibri" pitchFamily="34" charset="0"/>
              </a:rPr>
              <a:t>po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72673" t="59750" r="6570" b="9007"/>
          <a:stretch>
            <a:fillRect/>
          </a:stretch>
        </p:blipFill>
        <p:spPr bwMode="auto">
          <a:xfrm>
            <a:off x="-36513" y="0"/>
            <a:ext cx="50895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arcador de contenido"/>
          <p:cNvSpPr>
            <a:spLocks noGrp="1"/>
          </p:cNvSpPr>
          <p:nvPr>
            <p:ph sz="half" idx="1"/>
          </p:nvPr>
        </p:nvSpPr>
        <p:spPr>
          <a:xfrm>
            <a:off x="5076825" y="188913"/>
            <a:ext cx="3609975" cy="63357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Piel delgada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Mas oscura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A nivel del cuello la piel y la fascia se prolongan como doble capa cutánea: </a:t>
            </a:r>
            <a:r>
              <a:rPr lang="es-ES" dirty="0" smtClean="0">
                <a:solidFill>
                  <a:schemeClr val="bg1"/>
                </a:solidFill>
              </a:rPr>
              <a:t>el </a:t>
            </a:r>
            <a:r>
              <a:rPr lang="es-ES" dirty="0" smtClean="0">
                <a:solidFill>
                  <a:schemeClr val="accent1"/>
                </a:solidFill>
              </a:rPr>
              <a:t>prepucio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Pliegue medio que pasa desde la capa profunda del prepucio hasta la superficie uretral del glande: </a:t>
            </a:r>
            <a:r>
              <a:rPr lang="es-ES" dirty="0" smtClean="0">
                <a:solidFill>
                  <a:schemeClr val="bg1"/>
                </a:solidFill>
              </a:rPr>
              <a:t>frenillo prepucial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ES" dirty="0" smtClean="0">
                <a:solidFill>
                  <a:schemeClr val="bg1"/>
                </a:solidFill>
              </a:rPr>
              <a:t> </a:t>
            </a:r>
            <a:endParaRPr lang="es-E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urologia.com.mx/desgarredefrenillo_pe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192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es-ES" dirty="0" smtClean="0">
                <a:solidFill>
                  <a:schemeClr val="accent1"/>
                </a:solidFill>
              </a:rPr>
              <a:t>Ligamento suspensorio del pene</a:t>
            </a:r>
            <a:r>
              <a:rPr lang="es-ES" dirty="0" smtClean="0"/>
              <a:t>: es una condensación de la fascia profunda, que se origina de la cara anterior de la sínfisis del pubis</a:t>
            </a:r>
          </a:p>
          <a:p>
            <a:r>
              <a:rPr lang="es-ES" dirty="0" smtClean="0"/>
              <a:t>Sinónimo: ligamento </a:t>
            </a:r>
            <a:r>
              <a:rPr lang="es-ES" dirty="0" err="1" smtClean="0"/>
              <a:t>fundiforme</a:t>
            </a:r>
            <a:endParaRPr lang="es-ES" dirty="0" smtClean="0"/>
          </a:p>
          <a:p>
            <a:r>
              <a:rPr lang="es-ES" dirty="0" smtClean="0"/>
              <a:t>Se divide y forma un asa que se fija a la fascia profunda del pene, en la unión del rafe y el cuerpo</a:t>
            </a:r>
          </a:p>
          <a:p>
            <a:endParaRPr lang="es-ES" dirty="0" smtClean="0"/>
          </a:p>
          <a:p>
            <a:r>
              <a:rPr lang="es-ES" dirty="0" smtClean="0"/>
              <a:t>Ancla a los cuerpos eréctiles a la sínfisis del pubis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medicina21.com/web/images/foto221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0"/>
            <a:ext cx="8342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71619" t="24937" r="6166" b="51089"/>
          <a:stretch>
            <a:fillRect/>
          </a:stretch>
        </p:blipFill>
        <p:spPr bwMode="auto">
          <a:xfrm>
            <a:off x="928688" y="0"/>
            <a:ext cx="709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450" y="0"/>
            <a:ext cx="6769100" cy="6207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GT" dirty="0" smtClean="0"/>
              <a:t>Pene </a:t>
            </a:r>
            <a:endParaRPr lang="es-GT" dirty="0"/>
          </a:p>
        </p:txBody>
      </p:sp>
      <p:sp>
        <p:nvSpPr>
          <p:cNvPr id="50179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688012"/>
          </a:xfrm>
        </p:spPr>
        <p:txBody>
          <a:bodyPr/>
          <a:lstStyle/>
          <a:p>
            <a:endParaRPr lang="es-GT" smtClean="0"/>
          </a:p>
          <a:p>
            <a:r>
              <a:rPr lang="es-GT" smtClean="0"/>
              <a:t>Aloja a la </a:t>
            </a:r>
            <a:r>
              <a:rPr lang="es-GT" b="1" smtClean="0">
                <a:solidFill>
                  <a:srgbClr val="FFFF00"/>
                </a:solidFill>
              </a:rPr>
              <a:t>uretra</a:t>
            </a:r>
            <a:r>
              <a:rPr lang="es-GT" smtClean="0"/>
              <a:t>, salida común de orina y semen</a:t>
            </a:r>
          </a:p>
          <a:p>
            <a:endParaRPr lang="es-GT" smtClean="0"/>
          </a:p>
          <a:p>
            <a:r>
              <a:rPr lang="es-GT" smtClean="0"/>
              <a:t>Conformación: </a:t>
            </a:r>
            <a:r>
              <a:rPr lang="es-GT" smtClean="0">
                <a:solidFill>
                  <a:schemeClr val="bg1"/>
                </a:solidFill>
              </a:rPr>
              <a:t>raíz-cuerpo-glande</a:t>
            </a:r>
          </a:p>
          <a:p>
            <a:endParaRPr lang="es-GT" smtClean="0"/>
          </a:p>
          <a:p>
            <a:r>
              <a:rPr lang="es-GT" smtClean="0"/>
              <a:t>Constitución: dos cuerpos cavernosos y cuerpo  esponjoso (posición ventral)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anatomia.og.cr/perine-masculino/imagenes/pen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56100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0" y="188913"/>
            <a:ext cx="1763713" cy="43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4" name="3 Rectángulo"/>
          <p:cNvSpPr/>
          <p:nvPr/>
        </p:nvSpPr>
        <p:spPr>
          <a:xfrm>
            <a:off x="250825" y="549275"/>
            <a:ext cx="1225550" cy="1655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68613" name="4 CuadroTexto"/>
          <p:cNvSpPr txBox="1">
            <a:spLocks noChangeArrowheads="1"/>
          </p:cNvSpPr>
          <p:nvPr/>
        </p:nvSpPr>
        <p:spPr bwMode="auto">
          <a:xfrm>
            <a:off x="5076825" y="2589213"/>
            <a:ext cx="33829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7200">
                <a:latin typeface="Calibri" pitchFamily="34" charset="0"/>
              </a:rPr>
              <a:t>rafes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2 Marcador de contenido"/>
          <p:cNvSpPr>
            <a:spLocks noGrp="1"/>
          </p:cNvSpPr>
          <p:nvPr>
            <p:ph idx="1"/>
          </p:nvPr>
        </p:nvSpPr>
        <p:spPr>
          <a:xfrm>
            <a:off x="468313" y="476250"/>
            <a:ext cx="8218487" cy="5976938"/>
          </a:xfrm>
        </p:spPr>
        <p:txBody>
          <a:bodyPr/>
          <a:lstStyle/>
          <a:p>
            <a:r>
              <a:rPr lang="es-GT" smtClean="0">
                <a:solidFill>
                  <a:srgbClr val="FF0000"/>
                </a:solidFill>
              </a:rPr>
              <a:t>Arterias dorsales del pene</a:t>
            </a:r>
            <a:r>
              <a:rPr lang="es-GT" smtClean="0"/>
              <a:t>: rama de la pudenda interna</a:t>
            </a:r>
          </a:p>
          <a:p>
            <a:r>
              <a:rPr lang="es-GT" smtClean="0"/>
              <a:t>Discurren a cada lado de la vena dorsal del pene (surco intercavernoso dorsal)</a:t>
            </a:r>
          </a:p>
          <a:p>
            <a:r>
              <a:rPr lang="es-GT" smtClean="0"/>
              <a:t>Irrigan el tejido fibroso pericavernoso-el cuerpo esponjoso-uretra-piel</a:t>
            </a:r>
          </a:p>
          <a:p>
            <a:r>
              <a:rPr lang="es-GT" smtClean="0">
                <a:solidFill>
                  <a:srgbClr val="FF0000"/>
                </a:solidFill>
              </a:rPr>
              <a:t>Arterias profundas del pene</a:t>
            </a:r>
            <a:r>
              <a:rPr lang="es-GT" smtClean="0"/>
              <a:t>: cuerpos cavernosos</a:t>
            </a:r>
          </a:p>
          <a:p>
            <a:r>
              <a:rPr lang="es-GT" smtClean="0">
                <a:solidFill>
                  <a:srgbClr val="FF0000"/>
                </a:solidFill>
              </a:rPr>
              <a:t>Arteria del bulbo del pene</a:t>
            </a:r>
            <a:r>
              <a:rPr lang="es-GT" smtClean="0"/>
              <a:t>: para la porción posterior (bulbo) del cuerpo esponjoso-uretra -glándulas bulbouretrales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cq\Pictures\2013-07-24 pudenda\pudenda 001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0" y="207963"/>
            <a:ext cx="9109075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948488" y="5516563"/>
            <a:ext cx="1511300" cy="3603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4" name="3 Rectángulo"/>
          <p:cNvSpPr/>
          <p:nvPr/>
        </p:nvSpPr>
        <p:spPr>
          <a:xfrm>
            <a:off x="7308850" y="260350"/>
            <a:ext cx="1439863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5" name="4 Rectángulo"/>
          <p:cNvSpPr/>
          <p:nvPr/>
        </p:nvSpPr>
        <p:spPr>
          <a:xfrm>
            <a:off x="4787900" y="6021388"/>
            <a:ext cx="1152525" cy="2873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6" name="5 Rectángulo"/>
          <p:cNvSpPr/>
          <p:nvPr/>
        </p:nvSpPr>
        <p:spPr>
          <a:xfrm>
            <a:off x="250825" y="4581525"/>
            <a:ext cx="1296988" cy="287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cq\Documents\Clases 2013 y programa\pelvis sin letras\Figure 3.58.jpg"/>
          <p:cNvPicPr>
            <a:picLocks noChangeAspect="1" noChangeArrowheads="1"/>
          </p:cNvPicPr>
          <p:nvPr/>
        </p:nvPicPr>
        <p:blipFill>
          <a:blip r:embed="rId2" cstate="print"/>
          <a:srcRect l="6645" t="11089" r="50352" b="15727"/>
          <a:stretch>
            <a:fillRect/>
          </a:stretch>
        </p:blipFill>
        <p:spPr bwMode="auto">
          <a:xfrm>
            <a:off x="571500" y="0"/>
            <a:ext cx="8104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2 CuadroTexto"/>
          <p:cNvSpPr txBox="1">
            <a:spLocks noChangeArrowheads="1"/>
          </p:cNvSpPr>
          <p:nvPr/>
        </p:nvSpPr>
        <p:spPr bwMode="auto">
          <a:xfrm>
            <a:off x="5219700" y="476250"/>
            <a:ext cx="151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Iliaca interna</a:t>
            </a:r>
          </a:p>
        </p:txBody>
      </p:sp>
      <p:cxnSp>
        <p:nvCxnSpPr>
          <p:cNvPr id="5" name="4 Conector recto de flecha"/>
          <p:cNvCxnSpPr>
            <a:stCxn id="71683" idx="1"/>
          </p:cNvCxnSpPr>
          <p:nvPr/>
        </p:nvCxnSpPr>
        <p:spPr>
          <a:xfrm flipH="1">
            <a:off x="4067175" y="661988"/>
            <a:ext cx="1152525" cy="822325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5" name="6 CuadroTexto"/>
          <p:cNvSpPr txBox="1">
            <a:spLocks noChangeArrowheads="1"/>
          </p:cNvSpPr>
          <p:nvPr/>
        </p:nvSpPr>
        <p:spPr bwMode="auto">
          <a:xfrm>
            <a:off x="6227763" y="1484313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Pudenda interna</a:t>
            </a:r>
          </a:p>
        </p:txBody>
      </p:sp>
      <p:cxnSp>
        <p:nvCxnSpPr>
          <p:cNvPr id="9" name="8 Conector recto de flecha"/>
          <p:cNvCxnSpPr>
            <a:stCxn id="71685" idx="1"/>
          </p:cNvCxnSpPr>
          <p:nvPr/>
        </p:nvCxnSpPr>
        <p:spPr>
          <a:xfrm flipH="1">
            <a:off x="5076825" y="1670050"/>
            <a:ext cx="1150938" cy="6794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71619" t="24937" r="6166" b="51089"/>
          <a:stretch>
            <a:fillRect/>
          </a:stretch>
        </p:blipFill>
        <p:spPr bwMode="auto">
          <a:xfrm>
            <a:off x="928688" y="0"/>
            <a:ext cx="709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r>
              <a:rPr lang="es-GT" smtClean="0"/>
              <a:t>Ramas superficiales y profundas de las </a:t>
            </a:r>
            <a:r>
              <a:rPr lang="es-GT" smtClean="0">
                <a:solidFill>
                  <a:srgbClr val="FF0000"/>
                </a:solidFill>
              </a:rPr>
              <a:t>arterias pudendas externas </a:t>
            </a:r>
            <a:r>
              <a:rPr lang="es-GT" smtClean="0"/>
              <a:t>para la piel.</a:t>
            </a:r>
          </a:p>
          <a:p>
            <a:r>
              <a:rPr lang="es-GT" smtClean="0">
                <a:solidFill>
                  <a:srgbClr val="FF0000"/>
                </a:solidFill>
              </a:rPr>
              <a:t>Arterias helicinas </a:t>
            </a:r>
            <a:r>
              <a:rPr lang="es-GT" smtClean="0"/>
              <a:t>se originan de las profundas del pene</a:t>
            </a:r>
          </a:p>
          <a:p>
            <a:r>
              <a:rPr lang="es-GT" smtClean="0">
                <a:solidFill>
                  <a:srgbClr val="005C2A"/>
                </a:solidFill>
              </a:rPr>
              <a:t>Vena dorsal del pene</a:t>
            </a:r>
            <a:r>
              <a:rPr lang="es-GT" smtClean="0"/>
              <a:t>: el plexo venoso del pene se une a la vena dorsal del pene (canal intercavernoso) drena en el plexo prostático</a:t>
            </a:r>
          </a:p>
          <a:p>
            <a:r>
              <a:rPr lang="es-GT" smtClean="0">
                <a:solidFill>
                  <a:srgbClr val="005C2A"/>
                </a:solidFill>
              </a:rPr>
              <a:t>Las venas de la piel </a:t>
            </a:r>
            <a:r>
              <a:rPr lang="es-GT" smtClean="0"/>
              <a:t>(superficiales y profundas) drenan a la </a:t>
            </a:r>
            <a:r>
              <a:rPr lang="es-GT" smtClean="0">
                <a:solidFill>
                  <a:srgbClr val="005C2A"/>
                </a:solidFill>
              </a:rPr>
              <a:t>pudenda externa</a:t>
            </a:r>
          </a:p>
          <a:p>
            <a:r>
              <a:rPr lang="es-GT" smtClean="0"/>
              <a:t>La </a:t>
            </a:r>
            <a:r>
              <a:rPr lang="es-GT" smtClean="0">
                <a:solidFill>
                  <a:srgbClr val="005C2A"/>
                </a:solidFill>
              </a:rPr>
              <a:t>dorsal superficial </a:t>
            </a:r>
            <a:r>
              <a:rPr lang="es-GT" smtClean="0"/>
              <a:t>en la </a:t>
            </a:r>
            <a:r>
              <a:rPr lang="es-GT" smtClean="0">
                <a:solidFill>
                  <a:srgbClr val="005C2A"/>
                </a:solidFill>
              </a:rPr>
              <a:t>pudenda externa superficial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 r="55138" b="53847"/>
          <a:stretch>
            <a:fillRect/>
          </a:stretch>
        </p:blipFill>
        <p:spPr bwMode="auto">
          <a:xfrm>
            <a:off x="0" y="0"/>
            <a:ext cx="6411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2" cstate="print"/>
          <a:srcRect l="41486" t="50549" r="40015" b="24197"/>
          <a:stretch>
            <a:fillRect/>
          </a:stretch>
        </p:blipFill>
        <p:spPr bwMode="auto">
          <a:xfrm>
            <a:off x="6372225" y="1439863"/>
            <a:ext cx="27717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 t="49207" r="59296" b="1511"/>
          <a:stretch>
            <a:fillRect/>
          </a:stretch>
        </p:blipFill>
        <p:spPr bwMode="auto">
          <a:xfrm>
            <a:off x="1571625" y="0"/>
            <a:ext cx="5448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cq\Documents\Clases 2013 y programa\pelvis sin letras\Figure 3.64.jpg"/>
          <p:cNvPicPr>
            <a:picLocks noChangeAspect="1" noChangeArrowheads="1"/>
          </p:cNvPicPr>
          <p:nvPr/>
        </p:nvPicPr>
        <p:blipFill>
          <a:blip r:embed="rId2" cstate="print"/>
          <a:srcRect b="1564"/>
          <a:stretch>
            <a:fillRect/>
          </a:stretch>
        </p:blipFill>
        <p:spPr bwMode="auto">
          <a:xfrm>
            <a:off x="1685925" y="0"/>
            <a:ext cx="613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4 CuadroTexto"/>
          <p:cNvSpPr txBox="1">
            <a:spLocks noChangeArrowheads="1"/>
          </p:cNvSpPr>
          <p:nvPr/>
        </p:nvSpPr>
        <p:spPr bwMode="auto">
          <a:xfrm>
            <a:off x="-107950" y="5084763"/>
            <a:ext cx="32035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          Nervios simpáticos</a:t>
            </a:r>
          </a:p>
          <a:p>
            <a:r>
              <a:rPr lang="es-GT">
                <a:latin typeface="Calibri" pitchFamily="34" charset="0"/>
              </a:rPr>
              <a:t>          Nervios parasimpáticos</a:t>
            </a:r>
          </a:p>
          <a:p>
            <a:r>
              <a:rPr lang="es-GT">
                <a:latin typeface="Calibri" pitchFamily="34" charset="0"/>
              </a:rPr>
              <a:t>          Nervios mixtos</a:t>
            </a:r>
          </a:p>
          <a:p>
            <a:r>
              <a:rPr lang="es-GT">
                <a:latin typeface="Calibri" pitchFamily="34" charset="0"/>
              </a:rPr>
              <a:t>          Nervios somáticos</a:t>
            </a:r>
          </a:p>
          <a:p>
            <a:endParaRPr lang="es-GT">
              <a:latin typeface="Calibri" pitchFamily="34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250825" y="5157788"/>
            <a:ext cx="73025" cy="1428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7" name="6 Elipse"/>
          <p:cNvSpPr/>
          <p:nvPr/>
        </p:nvSpPr>
        <p:spPr>
          <a:xfrm>
            <a:off x="250825" y="5445125"/>
            <a:ext cx="73025" cy="14446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8" name="7 Elipse"/>
          <p:cNvSpPr/>
          <p:nvPr/>
        </p:nvSpPr>
        <p:spPr>
          <a:xfrm>
            <a:off x="250825" y="5732463"/>
            <a:ext cx="73025" cy="14446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9" name="8 Elipse"/>
          <p:cNvSpPr/>
          <p:nvPr/>
        </p:nvSpPr>
        <p:spPr>
          <a:xfrm>
            <a:off x="250825" y="6021388"/>
            <a:ext cx="73025" cy="1444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10" name="9 Rectángulo"/>
          <p:cNvSpPr/>
          <p:nvPr/>
        </p:nvSpPr>
        <p:spPr>
          <a:xfrm>
            <a:off x="4787900" y="5229225"/>
            <a:ext cx="2663825" cy="155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GT" smtClean="0"/>
              <a:t>Triangulo urogenital</a:t>
            </a:r>
          </a:p>
        </p:txBody>
      </p:sp>
      <p:sp>
        <p:nvSpPr>
          <p:cNvPr id="77827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GT" sz="6000" smtClean="0">
                <a:solidFill>
                  <a:srgbClr val="005C2A"/>
                </a:solidFill>
              </a:rPr>
              <a:t>femenino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cq\Documents\Clases 2013 y programa\pelvis sin letras\Figure 3.34.jpg"/>
          <p:cNvPicPr>
            <a:picLocks noChangeAspect="1" noChangeArrowheads="1"/>
          </p:cNvPicPr>
          <p:nvPr/>
        </p:nvPicPr>
        <p:blipFill>
          <a:blip r:embed="rId2" cstate="print"/>
          <a:srcRect l="17520" t="44530" r="46625" b="4942"/>
          <a:stretch>
            <a:fillRect/>
          </a:stretch>
        </p:blipFill>
        <p:spPr bwMode="auto">
          <a:xfrm>
            <a:off x="3132138" y="1528763"/>
            <a:ext cx="3816350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2" descr="C:\Users\cq\Documents\Clases 2013 y programa\pelvis sin letras\Figure 3.34.jpg"/>
          <p:cNvPicPr>
            <a:picLocks noChangeAspect="1" noChangeArrowheads="1"/>
          </p:cNvPicPr>
          <p:nvPr/>
        </p:nvPicPr>
        <p:blipFill>
          <a:blip r:embed="rId2" cstate="print"/>
          <a:srcRect l="18712" t="62515" r="68874" b="7204"/>
          <a:stretch>
            <a:fillRect/>
          </a:stretch>
        </p:blipFill>
        <p:spPr bwMode="auto">
          <a:xfrm rot="7960823">
            <a:off x="2315369" y="-219869"/>
            <a:ext cx="1322388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3 CuadroTexto"/>
          <p:cNvSpPr txBox="1">
            <a:spLocks noChangeArrowheads="1"/>
          </p:cNvSpPr>
          <p:nvPr/>
        </p:nvSpPr>
        <p:spPr bwMode="auto">
          <a:xfrm>
            <a:off x="4572000" y="4221163"/>
            <a:ext cx="144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1</a:t>
            </a:r>
          </a:p>
        </p:txBody>
      </p:sp>
      <p:sp>
        <p:nvSpPr>
          <p:cNvPr id="51205" name="4 CuadroTexto"/>
          <p:cNvSpPr txBox="1">
            <a:spLocks noChangeArrowheads="1"/>
          </p:cNvSpPr>
          <p:nvPr/>
        </p:nvSpPr>
        <p:spPr bwMode="auto">
          <a:xfrm>
            <a:off x="2411413" y="1916113"/>
            <a:ext cx="360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1</a:t>
            </a:r>
          </a:p>
        </p:txBody>
      </p:sp>
      <p:sp>
        <p:nvSpPr>
          <p:cNvPr id="51206" name="5 CuadroTexto"/>
          <p:cNvSpPr txBox="1">
            <a:spLocks noChangeArrowheads="1"/>
          </p:cNvSpPr>
          <p:nvPr/>
        </p:nvSpPr>
        <p:spPr bwMode="auto">
          <a:xfrm>
            <a:off x="3635375" y="1125538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2</a:t>
            </a:r>
          </a:p>
        </p:txBody>
      </p:sp>
      <p:sp>
        <p:nvSpPr>
          <p:cNvPr id="51207" name="6 CuadroTexto"/>
          <p:cNvSpPr txBox="1">
            <a:spLocks noChangeArrowheads="1"/>
          </p:cNvSpPr>
          <p:nvPr/>
        </p:nvSpPr>
        <p:spPr bwMode="auto">
          <a:xfrm>
            <a:off x="3059113" y="3716338"/>
            <a:ext cx="288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2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2339975" y="3644900"/>
            <a:ext cx="1368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0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dorso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924300" y="1116013"/>
            <a:ext cx="8636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dorso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395288" y="1484313"/>
            <a:ext cx="16557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0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erección</a:t>
            </a:r>
          </a:p>
        </p:txBody>
      </p:sp>
      <p:sp>
        <p:nvSpPr>
          <p:cNvPr id="51211" name="10 CuadroTexto"/>
          <p:cNvSpPr txBox="1">
            <a:spLocks noChangeArrowheads="1"/>
          </p:cNvSpPr>
          <p:nvPr/>
        </p:nvSpPr>
        <p:spPr bwMode="auto">
          <a:xfrm>
            <a:off x="827088" y="2133600"/>
            <a:ext cx="1944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1600" b="1">
                <a:latin typeface="Calibri" pitchFamily="34" charset="0"/>
              </a:rPr>
              <a:t>Ventral –posición anatómica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es-GT" smtClean="0"/>
              <a:t>Genitales externos</a:t>
            </a:r>
          </a:p>
        </p:txBody>
      </p:sp>
      <p:sp>
        <p:nvSpPr>
          <p:cNvPr id="78851" name="2 Marcador de contenido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545137"/>
          </a:xfrm>
        </p:spPr>
        <p:txBody>
          <a:bodyPr/>
          <a:lstStyle/>
          <a:p>
            <a:r>
              <a:rPr lang="es-GT" dirty="0" smtClean="0"/>
              <a:t>Monte del pubis-labios mayores-labios menores-el clítoris-bulbos del </a:t>
            </a:r>
            <a:r>
              <a:rPr lang="es-GT" dirty="0" err="1" smtClean="0"/>
              <a:t>vestibulo-glandulas</a:t>
            </a:r>
            <a:r>
              <a:rPr lang="es-GT" dirty="0" smtClean="0"/>
              <a:t> vestibulares mayores y menores</a:t>
            </a:r>
          </a:p>
          <a:p>
            <a:r>
              <a:rPr lang="es-GT" dirty="0" smtClean="0"/>
              <a:t>El termino </a:t>
            </a:r>
            <a:r>
              <a:rPr lang="es-GT" dirty="0" smtClean="0">
                <a:solidFill>
                  <a:schemeClr val="accent1"/>
                </a:solidFill>
              </a:rPr>
              <a:t>vulva </a:t>
            </a:r>
            <a:r>
              <a:rPr lang="es-GT" dirty="0" smtClean="0"/>
              <a:t>se refiere a todas estas partes y actúa como:</a:t>
            </a:r>
            <a:endParaRPr lang="es-GT" dirty="0" smtClean="0">
              <a:solidFill>
                <a:schemeClr val="accent1"/>
              </a:solidFill>
            </a:endParaRPr>
          </a:p>
          <a:p>
            <a:r>
              <a:rPr lang="es-GT" dirty="0" smtClean="0">
                <a:solidFill>
                  <a:schemeClr val="accent1"/>
                </a:solidFill>
              </a:rPr>
              <a:t>Tejido sensitivo y eréctil</a:t>
            </a:r>
          </a:p>
          <a:p>
            <a:r>
              <a:rPr lang="es-GT" dirty="0" smtClean="0">
                <a:solidFill>
                  <a:schemeClr val="accent1"/>
                </a:solidFill>
              </a:rPr>
              <a:t>Dirige el flujo de orina</a:t>
            </a:r>
          </a:p>
          <a:p>
            <a:r>
              <a:rPr lang="es-GT" dirty="0" smtClean="0"/>
              <a:t>Evita la entrada de material extraño al </a:t>
            </a:r>
            <a:r>
              <a:rPr lang="es-GT" dirty="0" smtClean="0">
                <a:solidFill>
                  <a:schemeClr val="accent1"/>
                </a:solidFill>
              </a:rPr>
              <a:t>tracto urogenital</a:t>
            </a:r>
          </a:p>
          <a:p>
            <a:endParaRPr lang="es-GT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2 Marcador de contenido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903912"/>
          </a:xfrm>
        </p:spPr>
        <p:txBody>
          <a:bodyPr/>
          <a:lstStyle/>
          <a:p>
            <a:r>
              <a:rPr lang="es-ES" dirty="0" smtClean="0"/>
              <a:t>Monte del pubis (Venus)-vello púbico</a:t>
            </a:r>
          </a:p>
          <a:p>
            <a:r>
              <a:rPr lang="es-ES" dirty="0" smtClean="0"/>
              <a:t>Labios mayores (digitiforme)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r>
              <a:rPr lang="es-ES" dirty="0" smtClean="0"/>
              <a:t>Hendidura </a:t>
            </a:r>
            <a:r>
              <a:rPr lang="es-ES" dirty="0" err="1" smtClean="0"/>
              <a:t>vulvar</a:t>
            </a:r>
            <a:r>
              <a:rPr lang="es-ES" dirty="0" smtClean="0"/>
              <a:t>-comisuras anterior y posterior</a:t>
            </a:r>
          </a:p>
        </p:txBody>
      </p:sp>
      <p:pic>
        <p:nvPicPr>
          <p:cNvPr id="79875" name="Picture 2" descr="C:\Users\negrin\Desktop\pelvis sin letras\Figure 3.68.jpg"/>
          <p:cNvPicPr>
            <a:picLocks noChangeAspect="1" noChangeArrowheads="1"/>
          </p:cNvPicPr>
          <p:nvPr/>
        </p:nvPicPr>
        <p:blipFill>
          <a:blip r:embed="rId2" cstate="print"/>
          <a:srcRect l="14433" t="8958" r="19203" b="31068"/>
          <a:stretch>
            <a:fillRect/>
          </a:stretch>
        </p:blipFill>
        <p:spPr bwMode="auto">
          <a:xfrm>
            <a:off x="2444200" y="1412776"/>
            <a:ext cx="3419475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6 CuadroTexto"/>
          <p:cNvSpPr txBox="1">
            <a:spLocks noChangeArrowheads="1"/>
          </p:cNvSpPr>
          <p:nvPr/>
        </p:nvSpPr>
        <p:spPr bwMode="auto">
          <a:xfrm>
            <a:off x="6011863" y="2060575"/>
            <a:ext cx="2089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 dirty="0">
                <a:solidFill>
                  <a:schemeClr val="accent1"/>
                </a:solidFill>
                <a:latin typeface="Calibri" pitchFamily="34" charset="0"/>
              </a:rPr>
              <a:t>Ligamento redondo</a:t>
            </a:r>
          </a:p>
        </p:txBody>
      </p:sp>
      <p:cxnSp>
        <p:nvCxnSpPr>
          <p:cNvPr id="9" name="8 Conector recto de flecha"/>
          <p:cNvCxnSpPr/>
          <p:nvPr/>
        </p:nvCxnSpPr>
        <p:spPr>
          <a:xfrm flipH="1" flipV="1">
            <a:off x="4339536" y="2061369"/>
            <a:ext cx="1584325" cy="18415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Users\negrin\Desktop\pelvis sin letras\Figure 3.67.jpg"/>
          <p:cNvPicPr>
            <a:picLocks noChangeAspect="1" noChangeArrowheads="1"/>
          </p:cNvPicPr>
          <p:nvPr/>
        </p:nvPicPr>
        <p:blipFill>
          <a:blip r:embed="rId2" cstate="print"/>
          <a:srcRect t="2380" r="64929" b="58038"/>
          <a:stretch>
            <a:fillRect/>
          </a:stretch>
        </p:blipFill>
        <p:spPr bwMode="auto">
          <a:xfrm>
            <a:off x="55563" y="765175"/>
            <a:ext cx="466090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2" descr="C:\Users\negrin\Desktop\pelvis sin letras\Figure 3.67.jpg"/>
          <p:cNvPicPr>
            <a:picLocks noChangeAspect="1" noChangeArrowheads="1"/>
          </p:cNvPicPr>
          <p:nvPr/>
        </p:nvPicPr>
        <p:blipFill>
          <a:blip r:embed="rId2" cstate="print"/>
          <a:srcRect l="67451" b="59270"/>
          <a:stretch>
            <a:fillRect/>
          </a:stretch>
        </p:blipFill>
        <p:spPr bwMode="auto">
          <a:xfrm>
            <a:off x="4787900" y="765175"/>
            <a:ext cx="4284663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3 CuadroTexto"/>
          <p:cNvSpPr txBox="1">
            <a:spLocks noChangeArrowheads="1"/>
          </p:cNvSpPr>
          <p:nvPr/>
        </p:nvSpPr>
        <p:spPr bwMode="auto">
          <a:xfrm>
            <a:off x="1692275" y="1484313"/>
            <a:ext cx="2016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Monte del pubis</a:t>
            </a:r>
          </a:p>
        </p:txBody>
      </p:sp>
      <p:sp>
        <p:nvSpPr>
          <p:cNvPr id="80901" name="4 CuadroTexto"/>
          <p:cNvSpPr txBox="1">
            <a:spLocks noChangeArrowheads="1"/>
          </p:cNvSpPr>
          <p:nvPr/>
        </p:nvSpPr>
        <p:spPr bwMode="auto">
          <a:xfrm>
            <a:off x="1835150" y="2781300"/>
            <a:ext cx="1944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Comisura anterior</a:t>
            </a:r>
          </a:p>
        </p:txBody>
      </p:sp>
      <p:sp>
        <p:nvSpPr>
          <p:cNvPr id="80902" name="5 CuadroTexto"/>
          <p:cNvSpPr txBox="1">
            <a:spLocks noChangeArrowheads="1"/>
          </p:cNvSpPr>
          <p:nvPr/>
        </p:nvSpPr>
        <p:spPr bwMode="auto">
          <a:xfrm>
            <a:off x="468313" y="4427538"/>
            <a:ext cx="13668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Labio mayor</a:t>
            </a:r>
          </a:p>
        </p:txBody>
      </p:sp>
      <p:sp>
        <p:nvSpPr>
          <p:cNvPr id="80903" name="6 CuadroTexto"/>
          <p:cNvSpPr txBox="1">
            <a:spLocks noChangeArrowheads="1"/>
          </p:cNvSpPr>
          <p:nvPr/>
        </p:nvSpPr>
        <p:spPr bwMode="auto">
          <a:xfrm>
            <a:off x="2771775" y="4365625"/>
            <a:ext cx="12239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prepucio</a:t>
            </a:r>
          </a:p>
        </p:txBody>
      </p:sp>
      <p:cxnSp>
        <p:nvCxnSpPr>
          <p:cNvPr id="9" name="8 Conector recto de flecha"/>
          <p:cNvCxnSpPr>
            <a:stCxn id="80903" idx="1"/>
          </p:cNvCxnSpPr>
          <p:nvPr/>
        </p:nvCxnSpPr>
        <p:spPr>
          <a:xfrm flipH="1">
            <a:off x="2484438" y="4549775"/>
            <a:ext cx="287337" cy="1031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Abrir llave"/>
          <p:cNvSpPr/>
          <p:nvPr/>
        </p:nvSpPr>
        <p:spPr>
          <a:xfrm rot="16200000">
            <a:off x="2124076" y="5300662"/>
            <a:ext cx="576262" cy="576263"/>
          </a:xfrm>
          <a:prstGeom prst="leftBrace">
            <a:avLst>
              <a:gd name="adj1" fmla="val 0"/>
              <a:gd name="adj2" fmla="val 50000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80906" name="10 CuadroTexto"/>
          <p:cNvSpPr txBox="1">
            <a:spLocks noChangeArrowheads="1"/>
          </p:cNvSpPr>
          <p:nvPr/>
        </p:nvSpPr>
        <p:spPr bwMode="auto">
          <a:xfrm>
            <a:off x="1835150" y="5876925"/>
            <a:ext cx="1223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hendidura</a:t>
            </a:r>
          </a:p>
        </p:txBody>
      </p:sp>
      <p:sp>
        <p:nvSpPr>
          <p:cNvPr id="80907" name="11 CuadroTexto"/>
          <p:cNvSpPr txBox="1">
            <a:spLocks noChangeArrowheads="1"/>
          </p:cNvSpPr>
          <p:nvPr/>
        </p:nvSpPr>
        <p:spPr bwMode="auto">
          <a:xfrm>
            <a:off x="7596188" y="3644900"/>
            <a:ext cx="86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frenillo</a:t>
            </a:r>
          </a:p>
        </p:txBody>
      </p:sp>
      <p:cxnSp>
        <p:nvCxnSpPr>
          <p:cNvPr id="14" name="13 Conector recto de flecha"/>
          <p:cNvCxnSpPr>
            <a:stCxn id="80907" idx="1"/>
          </p:cNvCxnSpPr>
          <p:nvPr/>
        </p:nvCxnSpPr>
        <p:spPr>
          <a:xfrm flipH="1">
            <a:off x="6948488" y="3829050"/>
            <a:ext cx="647700" cy="104775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Arco"/>
          <p:cNvSpPr/>
          <p:nvPr/>
        </p:nvSpPr>
        <p:spPr>
          <a:xfrm rot="5400000">
            <a:off x="6623844" y="3753644"/>
            <a:ext cx="504825" cy="719137"/>
          </a:xfrm>
          <a:prstGeom prst="arc">
            <a:avLst>
              <a:gd name="adj1" fmla="val 16200000"/>
              <a:gd name="adj2" fmla="val 5487268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80910" name="16 CuadroTexto"/>
          <p:cNvSpPr txBox="1">
            <a:spLocks noChangeArrowheads="1"/>
          </p:cNvSpPr>
          <p:nvPr/>
        </p:nvSpPr>
        <p:spPr bwMode="auto">
          <a:xfrm>
            <a:off x="5508625" y="3933825"/>
            <a:ext cx="1079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comisura</a:t>
            </a:r>
          </a:p>
        </p:txBody>
      </p:sp>
      <p:sp>
        <p:nvSpPr>
          <p:cNvPr id="80911" name="17 CuadroTexto"/>
          <p:cNvSpPr txBox="1">
            <a:spLocks noChangeArrowheads="1"/>
          </p:cNvSpPr>
          <p:nvPr/>
        </p:nvSpPr>
        <p:spPr bwMode="auto">
          <a:xfrm>
            <a:off x="6372225" y="1844675"/>
            <a:ext cx="1079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prepucio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2 Marcador de contenido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976937"/>
          </a:xfrm>
        </p:spPr>
        <p:txBody>
          <a:bodyPr/>
          <a:lstStyle/>
          <a:p>
            <a:r>
              <a:rPr lang="es-ES" smtClean="0"/>
              <a:t>Labios menores: rodean y cierran el vestíbulo de la vagina-anteriormente forman dos pares de laminas:</a:t>
            </a:r>
            <a:r>
              <a:rPr lang="es-ES" smtClean="0">
                <a:solidFill>
                  <a:schemeClr val="bg1"/>
                </a:solidFill>
              </a:rPr>
              <a:t> frenillo del clítoris son mediales y las laterales prepucio del clítoris</a:t>
            </a:r>
          </a:p>
        </p:txBody>
      </p:sp>
      <p:pic>
        <p:nvPicPr>
          <p:cNvPr id="81923" name="Picture 2" descr="C:\Users\negrin\Desktop\pelvis sin letras\Figure 3.67.jpg"/>
          <p:cNvPicPr>
            <a:picLocks noChangeAspect="1" noChangeArrowheads="1"/>
          </p:cNvPicPr>
          <p:nvPr/>
        </p:nvPicPr>
        <p:blipFill>
          <a:blip r:embed="rId2" cstate="print"/>
          <a:srcRect l="67303" t="51459" b="20367"/>
          <a:stretch>
            <a:fillRect/>
          </a:stretch>
        </p:blipFill>
        <p:spPr bwMode="auto">
          <a:xfrm>
            <a:off x="2555875" y="2768600"/>
            <a:ext cx="39497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4 CuadroTexto"/>
          <p:cNvSpPr txBox="1">
            <a:spLocks noChangeArrowheads="1"/>
          </p:cNvSpPr>
          <p:nvPr/>
        </p:nvSpPr>
        <p:spPr bwMode="auto">
          <a:xfrm>
            <a:off x="3059113" y="6381750"/>
            <a:ext cx="30972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Frenillo de los labios menores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Users\negrin\Desktop\pelvis sin letras\Figure 3.67.jpg"/>
          <p:cNvPicPr>
            <a:picLocks noChangeAspect="1" noChangeArrowheads="1"/>
          </p:cNvPicPr>
          <p:nvPr/>
        </p:nvPicPr>
        <p:blipFill>
          <a:blip r:embed="rId2" cstate="print"/>
          <a:srcRect l="450" t="47125" r="64929" b="4688"/>
          <a:stretch>
            <a:fillRect/>
          </a:stretch>
        </p:blipFill>
        <p:spPr bwMode="auto">
          <a:xfrm>
            <a:off x="0" y="0"/>
            <a:ext cx="4735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2" descr="C:\Users\negrin\Desktop\pelvis sin letras\Figure 3.67.jpg"/>
          <p:cNvPicPr>
            <a:picLocks noChangeAspect="1" noChangeArrowheads="1"/>
          </p:cNvPicPr>
          <p:nvPr/>
        </p:nvPicPr>
        <p:blipFill>
          <a:blip r:embed="rId2" cstate="print"/>
          <a:srcRect l="67303" t="47125" b="4112"/>
          <a:stretch>
            <a:fillRect/>
          </a:stretch>
        </p:blipFill>
        <p:spPr bwMode="auto">
          <a:xfrm>
            <a:off x="4716463" y="0"/>
            <a:ext cx="4427537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3 CuadroTexto"/>
          <p:cNvSpPr txBox="1">
            <a:spLocks noChangeArrowheads="1"/>
          </p:cNvSpPr>
          <p:nvPr/>
        </p:nvSpPr>
        <p:spPr bwMode="auto">
          <a:xfrm>
            <a:off x="827088" y="1052513"/>
            <a:ext cx="865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glande</a:t>
            </a:r>
          </a:p>
        </p:txBody>
      </p:sp>
      <p:cxnSp>
        <p:nvCxnSpPr>
          <p:cNvPr id="8" name="7 Conector recto de flecha"/>
          <p:cNvCxnSpPr>
            <a:stCxn id="82948" idx="3"/>
          </p:cNvCxnSpPr>
          <p:nvPr/>
        </p:nvCxnSpPr>
        <p:spPr>
          <a:xfrm>
            <a:off x="1692275" y="1236663"/>
            <a:ext cx="647700" cy="104775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950" name="9 CuadroTexto"/>
          <p:cNvSpPr txBox="1">
            <a:spLocks noChangeArrowheads="1"/>
          </p:cNvSpPr>
          <p:nvPr/>
        </p:nvSpPr>
        <p:spPr bwMode="auto">
          <a:xfrm>
            <a:off x="2987675" y="2420938"/>
            <a:ext cx="17287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Orificio externo de la uretra</a:t>
            </a:r>
          </a:p>
        </p:txBody>
      </p:sp>
      <p:cxnSp>
        <p:nvCxnSpPr>
          <p:cNvPr id="12" name="11 Conector recto de flecha"/>
          <p:cNvCxnSpPr>
            <a:stCxn id="82950" idx="1"/>
          </p:cNvCxnSpPr>
          <p:nvPr/>
        </p:nvCxnSpPr>
        <p:spPr>
          <a:xfrm flipH="1">
            <a:off x="2339975" y="2744788"/>
            <a:ext cx="647700" cy="36512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stCxn id="82950" idx="3"/>
          </p:cNvCxnSpPr>
          <p:nvPr/>
        </p:nvCxnSpPr>
        <p:spPr>
          <a:xfrm flipV="1">
            <a:off x="4716463" y="2565400"/>
            <a:ext cx="2159000" cy="17938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Abrir llave"/>
          <p:cNvSpPr/>
          <p:nvPr/>
        </p:nvSpPr>
        <p:spPr>
          <a:xfrm rot="16200000">
            <a:off x="6588125" y="3068638"/>
            <a:ext cx="576263" cy="287337"/>
          </a:xfrm>
          <a:prstGeom prst="lef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17" name="16 CuadroTexto"/>
          <p:cNvSpPr txBox="1"/>
          <p:nvPr/>
        </p:nvSpPr>
        <p:spPr>
          <a:xfrm>
            <a:off x="6300788" y="3573463"/>
            <a:ext cx="12239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Vestíbulo de la vulva</a:t>
            </a:r>
          </a:p>
        </p:txBody>
      </p:sp>
      <p:sp>
        <p:nvSpPr>
          <p:cNvPr id="82955" name="17 CuadroTexto"/>
          <p:cNvSpPr txBox="1">
            <a:spLocks noChangeArrowheads="1"/>
          </p:cNvSpPr>
          <p:nvPr/>
        </p:nvSpPr>
        <p:spPr bwMode="auto">
          <a:xfrm>
            <a:off x="1187450" y="4076700"/>
            <a:ext cx="15128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bg1"/>
                </a:solidFill>
                <a:latin typeface="Calibri" pitchFamily="34" charset="0"/>
              </a:rPr>
              <a:t>Orificio de la vagina</a:t>
            </a:r>
          </a:p>
        </p:txBody>
      </p:sp>
      <p:cxnSp>
        <p:nvCxnSpPr>
          <p:cNvPr id="20" name="19 Conector recto de flecha"/>
          <p:cNvCxnSpPr>
            <a:stCxn id="82955" idx="0"/>
          </p:cNvCxnSpPr>
          <p:nvPr/>
        </p:nvCxnSpPr>
        <p:spPr>
          <a:xfrm flipV="1">
            <a:off x="1943100" y="3573463"/>
            <a:ext cx="325438" cy="503237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Clítoris </a:t>
            </a:r>
            <a:endParaRPr lang="es-ES" dirty="0"/>
          </a:p>
        </p:txBody>
      </p:sp>
      <p:sp>
        <p:nvSpPr>
          <p:cNvPr id="83971" name="8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903912"/>
          </a:xfrm>
        </p:spPr>
        <p:txBody>
          <a:bodyPr/>
          <a:lstStyle/>
          <a:p>
            <a:r>
              <a:rPr lang="es-ES" smtClean="0"/>
              <a:t>Conformación: raíz-cuerpo</a:t>
            </a:r>
          </a:p>
          <a:p>
            <a:r>
              <a:rPr lang="es-ES" smtClean="0"/>
              <a:t>La raíz formada por los pilares que se fijan en las ramas del pubis</a:t>
            </a:r>
          </a:p>
          <a:p>
            <a:r>
              <a:rPr lang="es-ES" smtClean="0"/>
              <a:t>La unión de la raíz con el cuerpo forma el ángulo</a:t>
            </a:r>
          </a:p>
          <a:p>
            <a:r>
              <a:rPr lang="es-ES" smtClean="0"/>
              <a:t>El cuerpo es fusión de 2 cuerpos cavernosos</a:t>
            </a:r>
          </a:p>
          <a:p>
            <a:r>
              <a:rPr lang="es-ES" smtClean="0"/>
              <a:t>El glande es el extremo del cuerpo</a:t>
            </a:r>
          </a:p>
          <a:p>
            <a:endParaRPr lang="es-ES" smtClean="0"/>
          </a:p>
        </p:txBody>
      </p:sp>
      <p:pic>
        <p:nvPicPr>
          <p:cNvPr id="83972" name="Picture 2" descr="C:\Users\negrin\Desktop\pelvis sin letras\Figure 3.69.jpg"/>
          <p:cNvPicPr>
            <a:picLocks noChangeAspect="1" noChangeArrowheads="1"/>
          </p:cNvPicPr>
          <p:nvPr/>
        </p:nvPicPr>
        <p:blipFill>
          <a:blip r:embed="rId2" cstate="print"/>
          <a:srcRect l="2504" t="34892" r="39429" b="14999"/>
          <a:stretch>
            <a:fillRect/>
          </a:stretch>
        </p:blipFill>
        <p:spPr bwMode="auto">
          <a:xfrm>
            <a:off x="2771775" y="4437063"/>
            <a:ext cx="3719513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10 CuadroTexto"/>
          <p:cNvSpPr txBox="1">
            <a:spLocks noChangeArrowheads="1"/>
          </p:cNvSpPr>
          <p:nvPr/>
        </p:nvSpPr>
        <p:spPr bwMode="auto">
          <a:xfrm>
            <a:off x="755650" y="5013325"/>
            <a:ext cx="18716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alibri" pitchFamily="34" charset="0"/>
              </a:rPr>
              <a:t>2 cms.  long.</a:t>
            </a:r>
          </a:p>
          <a:p>
            <a:r>
              <a:rPr lang="es-ES">
                <a:latin typeface="Calibri" pitchFamily="34" charset="0"/>
              </a:rPr>
              <a:t>-1 cms.  diámetro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dirty="0" smtClean="0"/>
              <a:t>Vestíbulo de la vagina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8324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Espacio delimitado por los labios menores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>
                <a:solidFill>
                  <a:schemeClr val="accent1"/>
                </a:solidFill>
              </a:rPr>
              <a:t>Contiene la desembocadura de la uretra-vagina-glándulas  vestibulares mayores y menores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/>
              <a:t>Las glándulas parauretrales desembocan sus conductillos a cada lado de la uretra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ES" dirty="0" smtClean="0">
                <a:solidFill>
                  <a:schemeClr val="accent1"/>
                </a:solidFill>
              </a:rPr>
              <a:t>Las glándulas vestibulares a las 5 y 7 con respecto al orificio vaginal</a:t>
            </a:r>
            <a:endParaRPr lang="es-E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Users\negrin\Desktop\pelvis sin letras\Figure 3.67.jpg"/>
          <p:cNvPicPr>
            <a:picLocks noChangeAspect="1" noChangeArrowheads="1"/>
          </p:cNvPicPr>
          <p:nvPr/>
        </p:nvPicPr>
        <p:blipFill>
          <a:blip r:embed="rId2" cstate="print"/>
          <a:srcRect l="67303" t="51459" b="20367"/>
          <a:stretch>
            <a:fillRect/>
          </a:stretch>
        </p:blipFill>
        <p:spPr bwMode="auto">
          <a:xfrm>
            <a:off x="1087438" y="549275"/>
            <a:ext cx="6797675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Elipse"/>
          <p:cNvSpPr/>
          <p:nvPr/>
        </p:nvSpPr>
        <p:spPr>
          <a:xfrm>
            <a:off x="4572000" y="5300663"/>
            <a:ext cx="71438" cy="7302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4" name="3 Elipse"/>
          <p:cNvSpPr/>
          <p:nvPr/>
        </p:nvSpPr>
        <p:spPr>
          <a:xfrm>
            <a:off x="4211638" y="5300663"/>
            <a:ext cx="73025" cy="73025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5" name="4 Elipse"/>
          <p:cNvSpPr/>
          <p:nvPr/>
        </p:nvSpPr>
        <p:spPr>
          <a:xfrm>
            <a:off x="4572000" y="3500438"/>
            <a:ext cx="71438" cy="7302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6" name="5 Elipse"/>
          <p:cNvSpPr/>
          <p:nvPr/>
        </p:nvSpPr>
        <p:spPr>
          <a:xfrm>
            <a:off x="4284663" y="3500438"/>
            <a:ext cx="71437" cy="73025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cxnSp>
        <p:nvCxnSpPr>
          <p:cNvPr id="8" name="7 Conector recto de flecha"/>
          <p:cNvCxnSpPr/>
          <p:nvPr/>
        </p:nvCxnSpPr>
        <p:spPr>
          <a:xfrm flipH="1">
            <a:off x="4787900" y="3429000"/>
            <a:ext cx="1079500" cy="7143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024" name="8 CuadroTexto"/>
          <p:cNvSpPr txBox="1">
            <a:spLocks noChangeArrowheads="1"/>
          </p:cNvSpPr>
          <p:nvPr/>
        </p:nvSpPr>
        <p:spPr bwMode="auto">
          <a:xfrm>
            <a:off x="5795963" y="3213100"/>
            <a:ext cx="15128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latin typeface="Calibri" pitchFamily="34" charset="0"/>
              </a:rPr>
              <a:t>parauretrales</a:t>
            </a:r>
          </a:p>
        </p:txBody>
      </p:sp>
      <p:cxnSp>
        <p:nvCxnSpPr>
          <p:cNvPr id="11" name="10 Conector recto de flecha"/>
          <p:cNvCxnSpPr/>
          <p:nvPr/>
        </p:nvCxnSpPr>
        <p:spPr>
          <a:xfrm flipH="1">
            <a:off x="4716463" y="5300663"/>
            <a:ext cx="863600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026" name="11 CuadroTexto"/>
          <p:cNvSpPr txBox="1">
            <a:spLocks noChangeArrowheads="1"/>
          </p:cNvSpPr>
          <p:nvPr/>
        </p:nvSpPr>
        <p:spPr bwMode="auto">
          <a:xfrm>
            <a:off x="5580063" y="5084763"/>
            <a:ext cx="1368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latin typeface="Calibri" pitchFamily="34" charset="0"/>
              </a:rPr>
              <a:t>vestibulares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2 Marcador de contenido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r>
              <a:rPr lang="es-ES" dirty="0" smtClean="0">
                <a:solidFill>
                  <a:schemeClr val="accent1"/>
                </a:solidFill>
              </a:rPr>
              <a:t>El himen </a:t>
            </a:r>
            <a:r>
              <a:rPr lang="es-ES" dirty="0" smtClean="0"/>
              <a:t>es un pliegue anular delgado de la mucosa que rodea y ocluye parcial o totalmente la luz del orificio vaginal</a:t>
            </a:r>
          </a:p>
          <a:p>
            <a:r>
              <a:rPr lang="es-ES" dirty="0" smtClean="0">
                <a:solidFill>
                  <a:schemeClr val="accent1"/>
                </a:solidFill>
              </a:rPr>
              <a:t>Carúnculas </a:t>
            </a:r>
            <a:r>
              <a:rPr lang="es-ES" dirty="0" err="1" smtClean="0">
                <a:solidFill>
                  <a:schemeClr val="accent1"/>
                </a:solidFill>
              </a:rPr>
              <a:t>himeneanas</a:t>
            </a:r>
            <a:r>
              <a:rPr lang="es-ES" dirty="0" smtClean="0">
                <a:solidFill>
                  <a:schemeClr val="accent1"/>
                </a:solidFill>
              </a:rPr>
              <a:t> s</a:t>
            </a:r>
            <a:r>
              <a:rPr lang="es-ES" dirty="0" smtClean="0"/>
              <a:t>on los vestigios que quedan luego de su ruptura</a:t>
            </a:r>
          </a:p>
        </p:txBody>
      </p:sp>
      <p:pic>
        <p:nvPicPr>
          <p:cNvPr id="87043" name="Picture 2" descr="http://www.ramiroarguellomd.com/images/0_RV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3213100"/>
            <a:ext cx="91471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116013" y="44450"/>
            <a:ext cx="70104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4400" b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Tipos de hímenes</a:t>
            </a:r>
            <a:r>
              <a:rPr lang="es-MX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</a:p>
        </p:txBody>
      </p:sp>
      <p:pic>
        <p:nvPicPr>
          <p:cNvPr id="88067" name="Picture 9" descr="Himen septado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6588125" y="760413"/>
            <a:ext cx="1871663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10" descr="Hime anular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3708400" y="765175"/>
            <a:ext cx="18557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11" descr="Himen después del parto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6586538" y="3933825"/>
            <a:ext cx="18732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Picture 12" descr="Himen despupes del coito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3714750" y="3933825"/>
            <a:ext cx="186531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Picture 13" descr="Himen semilunar"/>
          <p:cNvPicPr>
            <a:picLocks noChangeAspect="1" noChangeArrowheads="1"/>
          </p:cNvPicPr>
          <p:nvPr/>
        </p:nvPicPr>
        <p:blipFill>
          <a:blip r:embed="rId6" cstate="print">
            <a:lum bright="20000"/>
          </a:blip>
          <a:srcRect/>
          <a:stretch>
            <a:fillRect/>
          </a:stretch>
        </p:blipFill>
        <p:spPr bwMode="auto">
          <a:xfrm>
            <a:off x="827088" y="765175"/>
            <a:ext cx="18224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2" name="Picture 14" descr="Himen cribiforme"/>
          <p:cNvPicPr>
            <a:picLocks noChangeAspect="1" noChangeArrowheads="1"/>
          </p:cNvPicPr>
          <p:nvPr/>
        </p:nvPicPr>
        <p:blipFill>
          <a:blip r:embed="rId7" cstate="print">
            <a:lum bright="10000"/>
          </a:blip>
          <a:srcRect/>
          <a:stretch>
            <a:fillRect/>
          </a:stretch>
        </p:blipFill>
        <p:spPr bwMode="auto">
          <a:xfrm>
            <a:off x="827088" y="3933825"/>
            <a:ext cx="18002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3" name="Text Box 15"/>
          <p:cNvSpPr txBox="1">
            <a:spLocks noChangeArrowheads="1"/>
          </p:cNvSpPr>
          <p:nvPr/>
        </p:nvSpPr>
        <p:spPr bwMode="auto">
          <a:xfrm>
            <a:off x="827088" y="3357563"/>
            <a:ext cx="1943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>
                <a:solidFill>
                  <a:srgbClr val="FF3300"/>
                </a:solidFill>
              </a:rPr>
              <a:t>Himen semilunar</a:t>
            </a:r>
          </a:p>
        </p:txBody>
      </p:sp>
      <p:sp>
        <p:nvSpPr>
          <p:cNvPr id="88074" name="Text Box 16"/>
          <p:cNvSpPr txBox="1">
            <a:spLocks noChangeArrowheads="1"/>
          </p:cNvSpPr>
          <p:nvPr/>
        </p:nvSpPr>
        <p:spPr bwMode="auto">
          <a:xfrm>
            <a:off x="3851275" y="3357563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>
                <a:solidFill>
                  <a:srgbClr val="FF3300"/>
                </a:solidFill>
              </a:rPr>
              <a:t>Himen anular</a:t>
            </a:r>
          </a:p>
        </p:txBody>
      </p:sp>
      <p:sp>
        <p:nvSpPr>
          <p:cNvPr id="88075" name="Text Box 17"/>
          <p:cNvSpPr txBox="1">
            <a:spLocks noChangeArrowheads="1"/>
          </p:cNvSpPr>
          <p:nvPr/>
        </p:nvSpPr>
        <p:spPr bwMode="auto">
          <a:xfrm>
            <a:off x="6659563" y="3357563"/>
            <a:ext cx="19446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>
                <a:solidFill>
                  <a:srgbClr val="FF3300"/>
                </a:solidFill>
              </a:rPr>
              <a:t>Himen septado</a:t>
            </a:r>
          </a:p>
        </p:txBody>
      </p:sp>
      <p:sp>
        <p:nvSpPr>
          <p:cNvPr id="88076" name="Text Box 18"/>
          <p:cNvSpPr txBox="1">
            <a:spLocks noChangeArrowheads="1"/>
          </p:cNvSpPr>
          <p:nvPr/>
        </p:nvSpPr>
        <p:spPr bwMode="auto">
          <a:xfrm>
            <a:off x="755650" y="6548438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1">
                <a:solidFill>
                  <a:srgbClr val="FF3300"/>
                </a:solidFill>
              </a:rPr>
              <a:t>Himen cribiforme</a:t>
            </a:r>
          </a:p>
        </p:txBody>
      </p:sp>
      <p:sp>
        <p:nvSpPr>
          <p:cNvPr id="88077" name="Text Box 19"/>
          <p:cNvSpPr txBox="1">
            <a:spLocks noChangeArrowheads="1"/>
          </p:cNvSpPr>
          <p:nvPr/>
        </p:nvSpPr>
        <p:spPr bwMode="auto">
          <a:xfrm>
            <a:off x="3636963" y="6381750"/>
            <a:ext cx="1943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1400" b="1">
                <a:solidFill>
                  <a:srgbClr val="FF3300"/>
                </a:solidFill>
              </a:rPr>
              <a:t>Himen después del coito</a:t>
            </a:r>
          </a:p>
        </p:txBody>
      </p:sp>
      <p:sp>
        <p:nvSpPr>
          <p:cNvPr id="88078" name="Text Box 20"/>
          <p:cNvSpPr txBox="1">
            <a:spLocks noChangeArrowheads="1"/>
          </p:cNvSpPr>
          <p:nvPr/>
        </p:nvSpPr>
        <p:spPr bwMode="auto">
          <a:xfrm>
            <a:off x="6516688" y="6381750"/>
            <a:ext cx="19446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1400" b="1">
                <a:solidFill>
                  <a:srgbClr val="FF3300"/>
                </a:solidFill>
              </a:rPr>
              <a:t>Himen después del parto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91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Cada cuerpo cavernoso esta recubierto por la    </a:t>
            </a:r>
            <a:r>
              <a:rPr lang="es-GT" b="1" dirty="0" smtClean="0">
                <a:solidFill>
                  <a:srgbClr val="FF0000"/>
                </a:solidFill>
              </a:rPr>
              <a:t>túnica albugínea</a:t>
            </a:r>
            <a:r>
              <a:rPr lang="es-GT" b="1" dirty="0" smtClean="0">
                <a:solidFill>
                  <a:schemeClr val="bg1"/>
                </a:solidFill>
              </a:rPr>
              <a:t> </a:t>
            </a:r>
            <a:r>
              <a:rPr lang="es-GT" dirty="0" smtClean="0"/>
              <a:t>(fibrosa)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Superficial a la </a:t>
            </a:r>
            <a:r>
              <a:rPr lang="es-GT" b="1" dirty="0" smtClean="0">
                <a:solidFill>
                  <a:srgbClr val="FF0000"/>
                </a:solidFill>
              </a:rPr>
              <a:t>túnica albugínea </a:t>
            </a:r>
            <a:r>
              <a:rPr lang="es-GT" dirty="0" smtClean="0"/>
              <a:t>esta la fascia profunda del pene, continuación de la fascia del periné que proporciona fuerza y une los cuerpos cavernosos con el esponjoso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La uretra esta</a:t>
            </a:r>
            <a:r>
              <a:rPr lang="es-GT" dirty="0" smtClean="0">
                <a:solidFill>
                  <a:schemeClr val="bg1"/>
                </a:solidFill>
              </a:rPr>
              <a:t> </a:t>
            </a:r>
            <a:r>
              <a:rPr lang="es-GT" dirty="0" smtClean="0">
                <a:solidFill>
                  <a:srgbClr val="FF0000"/>
                </a:solidFill>
              </a:rPr>
              <a:t>ENVUELTA POR EL BULBO ESPONJOSO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6">
                    <a:lumMod val="75000"/>
                  </a:schemeClr>
                </a:solidFill>
              </a:rPr>
              <a:t>Los cuerpos cavernosos están unidos , pero se separan posteriormente y forman los pilares del pene</a:t>
            </a:r>
            <a:endParaRPr lang="es-GT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6" descr="http://www.plasticacolombia.com/img/ilustraciones/clases+himen.jpg"/>
          <p:cNvPicPr>
            <a:picLocks noChangeAspect="1" noChangeArrowheads="1"/>
          </p:cNvPicPr>
          <p:nvPr/>
        </p:nvPicPr>
        <p:blipFill>
          <a:blip r:embed="rId2" cstate="print"/>
          <a:srcRect l="3743" t="8110"/>
          <a:stretch>
            <a:fillRect/>
          </a:stretch>
        </p:blipFill>
        <p:spPr bwMode="auto">
          <a:xfrm>
            <a:off x="1223963" y="0"/>
            <a:ext cx="7235825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2 Marcador de contenido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264275"/>
          </a:xfrm>
        </p:spPr>
        <p:txBody>
          <a:bodyPr/>
          <a:lstStyle/>
          <a:p>
            <a:r>
              <a:rPr lang="es-GT" dirty="0" smtClean="0">
                <a:solidFill>
                  <a:schemeClr val="accent1"/>
                </a:solidFill>
              </a:rPr>
              <a:t>Bulbos del vestíbulo</a:t>
            </a:r>
            <a:r>
              <a:rPr lang="es-GT" dirty="0" smtClean="0"/>
              <a:t>: masas pares de tejido eréctil, a cada lado del orificio de la vagina, superiores o profundos a los labios menores, no en su interior</a:t>
            </a:r>
          </a:p>
          <a:p>
            <a:endParaRPr lang="es-GT" dirty="0" smtClean="0"/>
          </a:p>
          <a:p>
            <a:r>
              <a:rPr lang="es-GT" dirty="0" smtClean="0"/>
              <a:t>Inmediatamente inferiores a la membrana perineal</a:t>
            </a:r>
          </a:p>
          <a:p>
            <a:endParaRPr lang="es-GT" dirty="0" smtClean="0"/>
          </a:p>
          <a:p>
            <a:r>
              <a:rPr lang="es-GT" dirty="0" smtClean="0"/>
              <a:t>Cubiertos por los músculos </a:t>
            </a:r>
            <a:r>
              <a:rPr lang="es-GT" dirty="0" smtClean="0">
                <a:solidFill>
                  <a:schemeClr val="accent1"/>
                </a:solidFill>
              </a:rPr>
              <a:t>bulbo esponjosos</a:t>
            </a:r>
            <a:r>
              <a:rPr lang="es-GT" b="1" dirty="0" smtClean="0"/>
              <a:t>, </a:t>
            </a:r>
            <a:r>
              <a:rPr lang="es-GT" dirty="0" smtClean="0"/>
              <a:t>inferior y lateralmente</a:t>
            </a:r>
            <a:r>
              <a:rPr lang="es-GT" dirty="0" smtClean="0">
                <a:solidFill>
                  <a:schemeClr val="bg1"/>
                </a:solidFill>
              </a:rPr>
              <a:t> </a:t>
            </a:r>
            <a:r>
              <a:rPr lang="es-GT" dirty="0" smtClean="0">
                <a:solidFill>
                  <a:schemeClr val="accent1"/>
                </a:solidFill>
              </a:rPr>
              <a:t>(posición anatómica)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Users\cq\Documents\Clases 2013 y programa\pelvis sin letras\Figure 3.52(Continued).jpg"/>
          <p:cNvPicPr>
            <a:picLocks noChangeAspect="1" noChangeArrowheads="1"/>
          </p:cNvPicPr>
          <p:nvPr/>
        </p:nvPicPr>
        <p:blipFill>
          <a:blip r:embed="rId2" cstate="print"/>
          <a:srcRect l="62576" t="45004" r="1984" b="3349"/>
          <a:stretch>
            <a:fillRect/>
          </a:stretch>
        </p:blipFill>
        <p:spPr bwMode="auto">
          <a:xfrm>
            <a:off x="5026025" y="2420938"/>
            <a:ext cx="40830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2" descr="C:\Users\cq\Documents\Clases 2013 y programa\pelvis sin letras\Figure 3.52(Continued).jpg"/>
          <p:cNvPicPr>
            <a:picLocks noChangeAspect="1" noChangeArrowheads="1"/>
          </p:cNvPicPr>
          <p:nvPr/>
        </p:nvPicPr>
        <p:blipFill>
          <a:blip r:embed="rId2" cstate="print"/>
          <a:srcRect l="64003" r="2406" b="64571"/>
          <a:stretch>
            <a:fillRect/>
          </a:stretch>
        </p:blipFill>
        <p:spPr bwMode="auto">
          <a:xfrm>
            <a:off x="0" y="0"/>
            <a:ext cx="5059363" cy="400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0" name="3 CuadroTexto"/>
          <p:cNvSpPr txBox="1">
            <a:spLocks noChangeArrowheads="1"/>
          </p:cNvSpPr>
          <p:nvPr/>
        </p:nvSpPr>
        <p:spPr bwMode="auto">
          <a:xfrm>
            <a:off x="5292725" y="1331913"/>
            <a:ext cx="215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solidFill>
                  <a:schemeClr val="bg1"/>
                </a:solidFill>
                <a:latin typeface="Calibri" pitchFamily="34" charset="0"/>
              </a:rPr>
              <a:t>Bulbos del vestíbulo </a:t>
            </a:r>
          </a:p>
        </p:txBody>
      </p:sp>
      <p:cxnSp>
        <p:nvCxnSpPr>
          <p:cNvPr id="6" name="5 Conector recto de flecha"/>
          <p:cNvCxnSpPr>
            <a:stCxn id="91140" idx="1"/>
          </p:cNvCxnSpPr>
          <p:nvPr/>
        </p:nvCxnSpPr>
        <p:spPr>
          <a:xfrm flipH="1">
            <a:off x="2843213" y="1516063"/>
            <a:ext cx="2449512" cy="11922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>
            <a:stCxn id="91140" idx="1"/>
          </p:cNvCxnSpPr>
          <p:nvPr/>
        </p:nvCxnSpPr>
        <p:spPr>
          <a:xfrm flipH="1">
            <a:off x="2124075" y="1516063"/>
            <a:ext cx="3168650" cy="4730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GT" dirty="0" smtClean="0"/>
              <a:t>Glándulas vestibulares </a:t>
            </a:r>
            <a:endParaRPr lang="es-GT" dirty="0"/>
          </a:p>
        </p:txBody>
      </p:sp>
      <p:sp>
        <p:nvSpPr>
          <p:cNvPr id="92163" name="3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976937"/>
          </a:xfrm>
        </p:spPr>
        <p:txBody>
          <a:bodyPr/>
          <a:lstStyle/>
          <a:p>
            <a:r>
              <a:rPr lang="es-GT" dirty="0" smtClean="0">
                <a:solidFill>
                  <a:schemeClr val="accent1"/>
                </a:solidFill>
              </a:rPr>
              <a:t>MAYORES:</a:t>
            </a:r>
            <a:r>
              <a:rPr lang="es-GT" dirty="0" smtClean="0">
                <a:solidFill>
                  <a:schemeClr val="bg1"/>
                </a:solidFill>
              </a:rPr>
              <a:t> </a:t>
            </a:r>
            <a:r>
              <a:rPr lang="es-GT" dirty="0" smtClean="0"/>
              <a:t>localizadas en espacio perineal superficial</a:t>
            </a:r>
          </a:p>
          <a:p>
            <a:r>
              <a:rPr lang="es-GT" dirty="0" smtClean="0"/>
              <a:t>Posteriores y laterales al orificio de la vagina</a:t>
            </a:r>
          </a:p>
          <a:p>
            <a:r>
              <a:rPr lang="es-GT" dirty="0" smtClean="0"/>
              <a:t>Posteriores a los bulbos del vestíbulo</a:t>
            </a:r>
          </a:p>
          <a:p>
            <a:r>
              <a:rPr lang="es-GT" dirty="0" smtClean="0"/>
              <a:t>Segregan moco al vestíbulo- sus orificios drenan a las </a:t>
            </a:r>
            <a:r>
              <a:rPr lang="es-GT" dirty="0" smtClean="0">
                <a:solidFill>
                  <a:schemeClr val="accent1"/>
                </a:solidFill>
              </a:rPr>
              <a:t>5 y 7</a:t>
            </a:r>
          </a:p>
          <a:p>
            <a:r>
              <a:rPr lang="es-GT" dirty="0" smtClean="0">
                <a:solidFill>
                  <a:schemeClr val="accent1"/>
                </a:solidFill>
              </a:rPr>
              <a:t>MENORES: </a:t>
            </a:r>
            <a:r>
              <a:rPr lang="es-GT" dirty="0" smtClean="0"/>
              <a:t>muy pequeñas, producen moco y drenan en es espacio entre el orificio de la uretra y de la vagina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cq\Documents\Clases 2013 y programa\pelvis sin letras\Figure 3.52(Continued).jpg"/>
          <p:cNvPicPr>
            <a:picLocks noChangeAspect="1" noChangeArrowheads="1"/>
          </p:cNvPicPr>
          <p:nvPr/>
        </p:nvPicPr>
        <p:blipFill>
          <a:blip r:embed="rId2" cstate="print"/>
          <a:srcRect l="64003" r="2406" b="64571"/>
          <a:stretch>
            <a:fillRect/>
          </a:stretch>
        </p:blipFill>
        <p:spPr bwMode="auto">
          <a:xfrm>
            <a:off x="215900" y="0"/>
            <a:ext cx="8677275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2 CuadroTexto"/>
          <p:cNvSpPr txBox="1">
            <a:spLocks noChangeArrowheads="1"/>
          </p:cNvSpPr>
          <p:nvPr/>
        </p:nvSpPr>
        <p:spPr bwMode="auto">
          <a:xfrm>
            <a:off x="2843213" y="6165850"/>
            <a:ext cx="32416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latin typeface="Calibri" pitchFamily="34" charset="0"/>
              </a:rPr>
              <a:t>Glándulas vestibulares mayores</a:t>
            </a:r>
          </a:p>
        </p:txBody>
      </p:sp>
      <p:cxnSp>
        <p:nvCxnSpPr>
          <p:cNvPr id="5" name="4 Conector recto de flecha"/>
          <p:cNvCxnSpPr>
            <a:stCxn id="93187" idx="0"/>
          </p:cNvCxnSpPr>
          <p:nvPr/>
        </p:nvCxnSpPr>
        <p:spPr>
          <a:xfrm flipV="1">
            <a:off x="4464050" y="5732463"/>
            <a:ext cx="252413" cy="4333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>
            <a:stCxn id="93187" idx="0"/>
          </p:cNvCxnSpPr>
          <p:nvPr/>
        </p:nvCxnSpPr>
        <p:spPr>
          <a:xfrm flipH="1" flipV="1">
            <a:off x="4211638" y="5732463"/>
            <a:ext cx="252412" cy="4333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2 Marcador de contenido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264275"/>
          </a:xfrm>
        </p:spPr>
        <p:txBody>
          <a:bodyPr/>
          <a:lstStyle/>
          <a:p>
            <a:r>
              <a:rPr lang="es-GT" dirty="0" smtClean="0">
                <a:solidFill>
                  <a:srgbClr val="FF0000"/>
                </a:solidFill>
              </a:rPr>
              <a:t>Arterias</a:t>
            </a:r>
            <a:r>
              <a:rPr lang="es-GT" dirty="0" smtClean="0"/>
              <a:t>: monte del pubis y la parte anterior de los labios mayores y menores-----</a:t>
            </a:r>
            <a:r>
              <a:rPr lang="es-GT" dirty="0" smtClean="0">
                <a:solidFill>
                  <a:schemeClr val="accent1"/>
                </a:solidFill>
              </a:rPr>
              <a:t>pudenda externa</a:t>
            </a:r>
          </a:p>
          <a:p>
            <a:r>
              <a:rPr lang="es-GT" dirty="0" smtClean="0"/>
              <a:t>Los labios mayores también reciben sangre de la arteria del </a:t>
            </a:r>
            <a:r>
              <a:rPr lang="es-GT" dirty="0" err="1" smtClean="0"/>
              <a:t>lig</a:t>
            </a:r>
            <a:r>
              <a:rPr lang="es-GT" dirty="0" smtClean="0"/>
              <a:t>. redondo </a:t>
            </a:r>
          </a:p>
          <a:p>
            <a:r>
              <a:rPr lang="es-GT" dirty="0" smtClean="0"/>
              <a:t>La porción posterior de los labios mayores y menores, de la </a:t>
            </a:r>
            <a:r>
              <a:rPr lang="es-GT" dirty="0" smtClean="0">
                <a:solidFill>
                  <a:schemeClr val="accent1"/>
                </a:solidFill>
              </a:rPr>
              <a:t>arteria perineal</a:t>
            </a:r>
            <a:r>
              <a:rPr lang="es-GT" dirty="0" smtClean="0"/>
              <a:t>, rama de la </a:t>
            </a:r>
            <a:r>
              <a:rPr lang="es-GT" dirty="0" smtClean="0">
                <a:solidFill>
                  <a:schemeClr val="accent1"/>
                </a:solidFill>
              </a:rPr>
              <a:t>pudenda interna</a:t>
            </a:r>
          </a:p>
          <a:p>
            <a:r>
              <a:rPr lang="es-GT" dirty="0" smtClean="0"/>
              <a:t>El clítoris recibe sangre de las </a:t>
            </a:r>
            <a:r>
              <a:rPr lang="es-GT" dirty="0" smtClean="0">
                <a:solidFill>
                  <a:schemeClr val="accent1"/>
                </a:solidFill>
              </a:rPr>
              <a:t>arterias cavernosas (pudenda interna)</a:t>
            </a:r>
          </a:p>
          <a:p>
            <a:r>
              <a:rPr lang="es-GT" dirty="0" smtClean="0"/>
              <a:t>Bulbos del vestíbulo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cq\Pictures\2013-07-24 pudenda\pudenda 00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 l="5646" r="5646"/>
          <a:stretch>
            <a:fillRect/>
          </a:stretch>
        </p:blipFill>
        <p:spPr bwMode="auto">
          <a:xfrm>
            <a:off x="863600" y="0"/>
            <a:ext cx="7237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443663" y="3644900"/>
            <a:ext cx="720725" cy="2889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Users\cq\Pictures\2013-07-24 pudenda\pudenda 003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 l="4903" t="20021" r="3029" b="4095"/>
          <a:stretch>
            <a:fillRect/>
          </a:stretch>
        </p:blipFill>
        <p:spPr bwMode="auto">
          <a:xfrm>
            <a:off x="71438" y="549275"/>
            <a:ext cx="896461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6156325" y="3429000"/>
            <a:ext cx="2232025" cy="2873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4" name="3 Rectángulo"/>
          <p:cNvSpPr/>
          <p:nvPr/>
        </p:nvSpPr>
        <p:spPr>
          <a:xfrm>
            <a:off x="5435600" y="5084763"/>
            <a:ext cx="2016125" cy="2889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5" name="4 Rectángulo"/>
          <p:cNvSpPr/>
          <p:nvPr/>
        </p:nvSpPr>
        <p:spPr>
          <a:xfrm>
            <a:off x="1403350" y="4724400"/>
            <a:ext cx="792163" cy="2889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6" name="5 Rectángulo"/>
          <p:cNvSpPr/>
          <p:nvPr/>
        </p:nvSpPr>
        <p:spPr>
          <a:xfrm>
            <a:off x="468313" y="4508500"/>
            <a:ext cx="1150937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7" name="6 Rectángulo"/>
          <p:cNvSpPr/>
          <p:nvPr/>
        </p:nvSpPr>
        <p:spPr>
          <a:xfrm>
            <a:off x="323850" y="3933825"/>
            <a:ext cx="1368425" cy="215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62642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/>
              <a:t>                                   Inervación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/>
              <a:t>    </a:t>
            </a:r>
            <a:r>
              <a:rPr lang="es-GT" dirty="0" smtClean="0">
                <a:solidFill>
                  <a:schemeClr val="accent1"/>
                </a:solidFill>
              </a:rPr>
              <a:t>Monte del pubis, parte anterior de los labios mayores-</a:t>
            </a:r>
            <a:r>
              <a:rPr lang="es-GT" dirty="0" smtClean="0"/>
              <a:t>-----ramos genitales de n. ilioinguinal y genitofemoral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>
                <a:solidFill>
                  <a:schemeClr val="accent1"/>
                </a:solidFill>
              </a:rPr>
              <a:t>    Parte posterior de los labios mayores-</a:t>
            </a:r>
            <a:r>
              <a:rPr lang="es-GT" dirty="0" smtClean="0"/>
              <a:t>---ramo perineal lateral-----n. pudendo </a:t>
            </a:r>
            <a:endParaRPr lang="es-GT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>
                <a:solidFill>
                  <a:schemeClr val="accent1"/>
                </a:solidFill>
              </a:rPr>
              <a:t>    Labios menores</a:t>
            </a:r>
            <a:r>
              <a:rPr lang="es-GT" dirty="0" smtClean="0">
                <a:solidFill>
                  <a:schemeClr val="bg1"/>
                </a:solidFill>
              </a:rPr>
              <a:t>-</a:t>
            </a:r>
            <a:r>
              <a:rPr lang="es-GT" dirty="0" smtClean="0"/>
              <a:t>----n. perineal (ramos sup. Y profundo) el ramo profundo también el bulbo del vestíbulo</a:t>
            </a:r>
            <a:endParaRPr lang="es-GT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>
                <a:solidFill>
                  <a:schemeClr val="accent1"/>
                </a:solidFill>
              </a:rPr>
              <a:t>    Nervios dorsales del clítoris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GT" dirty="0" smtClean="0">
              <a:solidFill>
                <a:schemeClr val="accent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>
                <a:solidFill>
                  <a:schemeClr val="accent1"/>
                </a:solidFill>
              </a:rPr>
              <a:t>    Nervios cavernosos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GT" dirty="0" smtClean="0">
                <a:solidFill>
                  <a:schemeClr val="accent1"/>
                </a:solidFill>
              </a:rPr>
              <a:t>    </a:t>
            </a:r>
            <a:endParaRPr lang="es-GT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Users\cq\Documents\Clases 2013 y programa\pelvis sin letras\Figure 3.70.jpg"/>
          <p:cNvPicPr>
            <a:picLocks noChangeAspect="1" noChangeArrowheads="1"/>
          </p:cNvPicPr>
          <p:nvPr/>
        </p:nvPicPr>
        <p:blipFill>
          <a:blip r:embed="rId2" cstate="print"/>
          <a:srcRect r="66460" b="9467"/>
          <a:stretch>
            <a:fillRect/>
          </a:stretch>
        </p:blipFill>
        <p:spPr bwMode="auto">
          <a:xfrm>
            <a:off x="0" y="476250"/>
            <a:ext cx="4789488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2 CuadroTexto"/>
          <p:cNvSpPr txBox="1">
            <a:spLocks noChangeArrowheads="1"/>
          </p:cNvSpPr>
          <p:nvPr/>
        </p:nvSpPr>
        <p:spPr bwMode="auto">
          <a:xfrm>
            <a:off x="5003800" y="5516563"/>
            <a:ext cx="3455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solidFill>
                  <a:schemeClr val="bg1"/>
                </a:solidFill>
                <a:latin typeface="Calibri" pitchFamily="34" charset="0"/>
              </a:rPr>
              <a:t>Cutáneos inferiores</a:t>
            </a:r>
          </a:p>
        </p:txBody>
      </p:sp>
      <p:cxnSp>
        <p:nvCxnSpPr>
          <p:cNvPr id="5" name="4 Conector recto de flecha"/>
          <p:cNvCxnSpPr>
            <a:stCxn id="98307" idx="1"/>
          </p:cNvCxnSpPr>
          <p:nvPr/>
        </p:nvCxnSpPr>
        <p:spPr>
          <a:xfrm flipH="1" flipV="1">
            <a:off x="2484438" y="4581525"/>
            <a:ext cx="2519362" cy="11207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09" name="5 CuadroTexto"/>
          <p:cNvSpPr txBox="1">
            <a:spLocks noChangeArrowheads="1"/>
          </p:cNvSpPr>
          <p:nvPr/>
        </p:nvSpPr>
        <p:spPr bwMode="auto">
          <a:xfrm>
            <a:off x="5219700" y="4365625"/>
            <a:ext cx="17287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solidFill>
                  <a:schemeClr val="bg1"/>
                </a:solidFill>
                <a:latin typeface="Calibri" pitchFamily="34" charset="0"/>
              </a:rPr>
              <a:t>Nervio pudendo</a:t>
            </a:r>
          </a:p>
        </p:txBody>
      </p:sp>
      <p:cxnSp>
        <p:nvCxnSpPr>
          <p:cNvPr id="8" name="7 Conector recto de flecha"/>
          <p:cNvCxnSpPr>
            <a:stCxn id="98309" idx="1"/>
          </p:cNvCxnSpPr>
          <p:nvPr/>
        </p:nvCxnSpPr>
        <p:spPr>
          <a:xfrm flipH="1" flipV="1">
            <a:off x="3203575" y="3860800"/>
            <a:ext cx="2016125" cy="6889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11" name="8 CuadroTexto"/>
          <p:cNvSpPr txBox="1">
            <a:spLocks noChangeArrowheads="1"/>
          </p:cNvSpPr>
          <p:nvPr/>
        </p:nvSpPr>
        <p:spPr bwMode="auto">
          <a:xfrm>
            <a:off x="5076825" y="3068638"/>
            <a:ext cx="1655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solidFill>
                  <a:schemeClr val="bg1"/>
                </a:solidFill>
                <a:latin typeface="Calibri" pitchFamily="34" charset="0"/>
              </a:rPr>
              <a:t>Nervio perineal</a:t>
            </a:r>
          </a:p>
        </p:txBody>
      </p:sp>
      <p:cxnSp>
        <p:nvCxnSpPr>
          <p:cNvPr id="11" name="10 Conector recto de flecha"/>
          <p:cNvCxnSpPr>
            <a:stCxn id="98311" idx="1"/>
          </p:cNvCxnSpPr>
          <p:nvPr/>
        </p:nvCxnSpPr>
        <p:spPr>
          <a:xfrm flipH="1">
            <a:off x="2916238" y="3254375"/>
            <a:ext cx="2160587" cy="3905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>
            <a:stCxn id="98311" idx="1"/>
          </p:cNvCxnSpPr>
          <p:nvPr/>
        </p:nvCxnSpPr>
        <p:spPr>
          <a:xfrm flipH="1">
            <a:off x="2484438" y="3254375"/>
            <a:ext cx="2592387" cy="1031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>
            <a:stCxn id="98311" idx="1"/>
          </p:cNvCxnSpPr>
          <p:nvPr/>
        </p:nvCxnSpPr>
        <p:spPr>
          <a:xfrm flipH="1" flipV="1">
            <a:off x="2484438" y="2997200"/>
            <a:ext cx="2592387" cy="2571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15" name="16 CuadroTexto"/>
          <p:cNvSpPr txBox="1">
            <a:spLocks noChangeArrowheads="1"/>
          </p:cNvSpPr>
          <p:nvPr/>
        </p:nvSpPr>
        <p:spPr bwMode="auto">
          <a:xfrm>
            <a:off x="5076825" y="1916113"/>
            <a:ext cx="2879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solidFill>
                  <a:schemeClr val="bg1"/>
                </a:solidFill>
                <a:latin typeface="Calibri" pitchFamily="34" charset="0"/>
              </a:rPr>
              <a:t>Nervio dorsal del clítoris</a:t>
            </a:r>
          </a:p>
        </p:txBody>
      </p:sp>
      <p:cxnSp>
        <p:nvCxnSpPr>
          <p:cNvPr id="19" name="18 Conector recto de flecha"/>
          <p:cNvCxnSpPr>
            <a:stCxn id="98315" idx="1"/>
          </p:cNvCxnSpPr>
          <p:nvPr/>
        </p:nvCxnSpPr>
        <p:spPr>
          <a:xfrm flipH="1">
            <a:off x="1979613" y="2101850"/>
            <a:ext cx="3097212" cy="174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70950" t="24400" r="5978" b="50983"/>
          <a:stretch>
            <a:fillRect/>
          </a:stretch>
        </p:blipFill>
        <p:spPr bwMode="auto">
          <a:xfrm>
            <a:off x="919163" y="0"/>
            <a:ext cx="7181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6804025" y="692150"/>
            <a:ext cx="23764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Fascia profunda</a:t>
            </a:r>
          </a:p>
        </p:txBody>
      </p:sp>
      <p:cxnSp>
        <p:nvCxnSpPr>
          <p:cNvPr id="6" name="5 Conector recto de flecha"/>
          <p:cNvCxnSpPr/>
          <p:nvPr/>
        </p:nvCxnSpPr>
        <p:spPr>
          <a:xfrm flipH="1">
            <a:off x="3492500" y="908050"/>
            <a:ext cx="3240088" cy="3603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 flipH="1">
            <a:off x="3059113" y="908050"/>
            <a:ext cx="3673475" cy="39608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H="1">
            <a:off x="6443663" y="908050"/>
            <a:ext cx="288925" cy="41052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323850" y="4797425"/>
            <a:ext cx="12239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8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uretra</a:t>
            </a:r>
          </a:p>
        </p:txBody>
      </p:sp>
      <p:cxnSp>
        <p:nvCxnSpPr>
          <p:cNvPr id="13" name="12 Conector recto de flecha"/>
          <p:cNvCxnSpPr>
            <a:stCxn id="11" idx="3"/>
          </p:cNvCxnSpPr>
          <p:nvPr/>
        </p:nvCxnSpPr>
        <p:spPr>
          <a:xfrm>
            <a:off x="1547813" y="5059363"/>
            <a:ext cx="2808287" cy="984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Elipse"/>
          <p:cNvSpPr/>
          <p:nvPr/>
        </p:nvSpPr>
        <p:spPr>
          <a:xfrm>
            <a:off x="3419475" y="4508500"/>
            <a:ext cx="2232025" cy="1441450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53258" name="15 CuadroTexto"/>
          <p:cNvSpPr txBox="1">
            <a:spLocks noChangeArrowheads="1"/>
          </p:cNvSpPr>
          <p:nvPr/>
        </p:nvSpPr>
        <p:spPr bwMode="auto">
          <a:xfrm>
            <a:off x="0" y="836613"/>
            <a:ext cx="2916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latin typeface="Calibri" pitchFamily="34" charset="0"/>
              </a:rPr>
              <a:t>Túnica albugínea</a:t>
            </a:r>
          </a:p>
        </p:txBody>
      </p:sp>
      <p:cxnSp>
        <p:nvCxnSpPr>
          <p:cNvPr id="18" name="17 Conector recto de flecha"/>
          <p:cNvCxnSpPr>
            <a:stCxn id="53258" idx="2"/>
          </p:cNvCxnSpPr>
          <p:nvPr/>
        </p:nvCxnSpPr>
        <p:spPr>
          <a:xfrm>
            <a:off x="1457325" y="1298575"/>
            <a:ext cx="1243013" cy="5461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es-GT" dirty="0" smtClean="0">
                <a:solidFill>
                  <a:schemeClr val="accent1"/>
                </a:solidFill>
              </a:rPr>
              <a:t>Nódulos inguinales superficiales</a:t>
            </a:r>
            <a:r>
              <a:rPr lang="es-GT" dirty="0" smtClean="0"/>
              <a:t>: piel perineal, </a:t>
            </a:r>
            <a:r>
              <a:rPr lang="es-GT" dirty="0" err="1" smtClean="0"/>
              <a:t>anodermo</a:t>
            </a:r>
            <a:r>
              <a:rPr lang="es-GT" dirty="0" smtClean="0"/>
              <a:t>, </a:t>
            </a:r>
            <a:r>
              <a:rPr lang="es-GT" dirty="0" err="1" smtClean="0"/>
              <a:t>anorrecto</a:t>
            </a:r>
            <a:r>
              <a:rPr lang="es-GT" dirty="0" smtClean="0"/>
              <a:t> y vagina mas inferior y vestíbulo</a:t>
            </a:r>
          </a:p>
          <a:p>
            <a:r>
              <a:rPr lang="es-GT" dirty="0" smtClean="0">
                <a:solidFill>
                  <a:schemeClr val="accent1"/>
                </a:solidFill>
              </a:rPr>
              <a:t>Nódulos inguinales profundos</a:t>
            </a:r>
            <a:r>
              <a:rPr lang="es-GT" dirty="0" smtClean="0"/>
              <a:t>: clítoris, bulbo del vestíbulo y labios menores (anterior). También pueden drenar en los iliacos internos</a:t>
            </a:r>
          </a:p>
          <a:p>
            <a:endParaRPr lang="es-GT" dirty="0" smtClea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0"/>
            <a:ext cx="659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http://3.bp.blogspot.com/_RxIS-ebLZus/TCPZODAFvmI/AAAAAAAAAAs/wj9mN7nuOTs/s320/caricatu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8063"/>
            <a:ext cx="913606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 r="68225" b="49680"/>
          <a:stretch>
            <a:fillRect/>
          </a:stretch>
        </p:blipFill>
        <p:spPr bwMode="auto">
          <a:xfrm>
            <a:off x="1295400" y="0"/>
            <a:ext cx="5661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2 CuadroTexto"/>
          <p:cNvSpPr txBox="1">
            <a:spLocks noChangeArrowheads="1"/>
          </p:cNvSpPr>
          <p:nvPr/>
        </p:nvSpPr>
        <p:spPr bwMode="auto">
          <a:xfrm>
            <a:off x="5435600" y="765175"/>
            <a:ext cx="27368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>
                <a:latin typeface="Calibri" pitchFamily="34" charset="0"/>
              </a:rPr>
              <a:t>Cuerpos cavernosos</a:t>
            </a:r>
          </a:p>
        </p:txBody>
      </p:sp>
      <p:cxnSp>
        <p:nvCxnSpPr>
          <p:cNvPr id="5" name="4 Conector recto de flecha"/>
          <p:cNvCxnSpPr>
            <a:stCxn id="54275" idx="1"/>
          </p:cNvCxnSpPr>
          <p:nvPr/>
        </p:nvCxnSpPr>
        <p:spPr>
          <a:xfrm flipH="1">
            <a:off x="3851275" y="995363"/>
            <a:ext cx="1584325" cy="2016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>
            <a:stCxn id="54275" idx="1"/>
          </p:cNvCxnSpPr>
          <p:nvPr/>
        </p:nvCxnSpPr>
        <p:spPr>
          <a:xfrm flipH="1">
            <a:off x="4356100" y="995363"/>
            <a:ext cx="1079500" cy="2730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>
            <a:stCxn id="54275" idx="1"/>
          </p:cNvCxnSpPr>
          <p:nvPr/>
        </p:nvCxnSpPr>
        <p:spPr>
          <a:xfrm flipH="1">
            <a:off x="2916238" y="995363"/>
            <a:ext cx="2519362" cy="32258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>
            <a:stCxn id="54275" idx="1"/>
          </p:cNvCxnSpPr>
          <p:nvPr/>
        </p:nvCxnSpPr>
        <p:spPr>
          <a:xfrm flipH="1">
            <a:off x="4932363" y="995363"/>
            <a:ext cx="503237" cy="30099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3132138" y="5373688"/>
            <a:ext cx="31686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8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Pilares del pene</a:t>
            </a:r>
          </a:p>
        </p:txBody>
      </p:sp>
      <p:cxnSp>
        <p:nvCxnSpPr>
          <p:cNvPr id="15" name="14 Conector recto de flecha"/>
          <p:cNvCxnSpPr/>
          <p:nvPr/>
        </p:nvCxnSpPr>
        <p:spPr>
          <a:xfrm flipH="1" flipV="1">
            <a:off x="2916238" y="4292600"/>
            <a:ext cx="1511300" cy="115252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 flipV="1">
            <a:off x="4427538" y="4221163"/>
            <a:ext cx="720725" cy="12239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6300788" y="4652963"/>
            <a:ext cx="2232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8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isquion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1619250" y="981075"/>
            <a:ext cx="158432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8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pubis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71619" t="24937" r="6166" b="51089"/>
          <a:stretch>
            <a:fillRect/>
          </a:stretch>
        </p:blipFill>
        <p:spPr bwMode="auto">
          <a:xfrm>
            <a:off x="928688" y="0"/>
            <a:ext cx="709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547813" y="476250"/>
            <a:ext cx="20161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Tabique del pene</a:t>
            </a:r>
          </a:p>
        </p:txBody>
      </p:sp>
      <p:cxnSp>
        <p:nvCxnSpPr>
          <p:cNvPr id="5" name="4 Conector recto de flecha"/>
          <p:cNvCxnSpPr>
            <a:stCxn id="3" idx="2"/>
          </p:cNvCxnSpPr>
          <p:nvPr/>
        </p:nvCxnSpPr>
        <p:spPr>
          <a:xfrm>
            <a:off x="2555875" y="846138"/>
            <a:ext cx="1944688" cy="22225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4500563" y="2133600"/>
            <a:ext cx="0" cy="1008063"/>
          </a:xfrm>
          <a:prstGeom prst="line">
            <a:avLst/>
          </a:prstGeom>
          <a:ln w="38100">
            <a:solidFill>
              <a:schemeClr val="tx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cq\Documents\Clases 2013 y programa\pelvis sin letras\Figure 3.52(Continued).jpg"/>
          <p:cNvPicPr>
            <a:picLocks noChangeAspect="1" noChangeArrowheads="1"/>
          </p:cNvPicPr>
          <p:nvPr/>
        </p:nvPicPr>
        <p:blipFill>
          <a:blip r:embed="rId2" cstate="print"/>
          <a:srcRect l="5797" r="61514" b="61798"/>
          <a:stretch>
            <a:fillRect/>
          </a:stretch>
        </p:blipFill>
        <p:spPr bwMode="auto">
          <a:xfrm>
            <a:off x="642938" y="0"/>
            <a:ext cx="7816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916238" y="6237288"/>
            <a:ext cx="36004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8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Raíz del pene</a:t>
            </a:r>
          </a:p>
        </p:txBody>
      </p:sp>
      <p:cxnSp>
        <p:nvCxnSpPr>
          <p:cNvPr id="5" name="4 Conector recto de flecha"/>
          <p:cNvCxnSpPr>
            <a:stCxn id="3" idx="0"/>
          </p:cNvCxnSpPr>
          <p:nvPr/>
        </p:nvCxnSpPr>
        <p:spPr>
          <a:xfrm flipH="1" flipV="1">
            <a:off x="3348038" y="4508500"/>
            <a:ext cx="1368425" cy="17287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>
            <a:stCxn id="3" idx="0"/>
          </p:cNvCxnSpPr>
          <p:nvPr/>
        </p:nvCxnSpPr>
        <p:spPr>
          <a:xfrm flipV="1">
            <a:off x="4716463" y="4652963"/>
            <a:ext cx="1223962" cy="15843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>
            <a:stCxn id="3" idx="0"/>
          </p:cNvCxnSpPr>
          <p:nvPr/>
        </p:nvCxnSpPr>
        <p:spPr>
          <a:xfrm flipH="1" flipV="1">
            <a:off x="4643438" y="4724400"/>
            <a:ext cx="73025" cy="15128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es-GT" smtClean="0"/>
              <a:t>Que estructuras forman la raíz del pene?</a:t>
            </a:r>
          </a:p>
          <a:p>
            <a:r>
              <a:rPr lang="es-GT" smtClean="0"/>
              <a:t>Que músculos cubren a las estructuras cavernosas del la raíz del pene</a:t>
            </a: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2" cstate="print"/>
          <a:srcRect r="68225" b="49680"/>
          <a:stretch>
            <a:fillRect/>
          </a:stretch>
        </p:blipFill>
        <p:spPr bwMode="auto">
          <a:xfrm>
            <a:off x="2520950" y="1989138"/>
            <a:ext cx="3995738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323850" y="3500438"/>
            <a:ext cx="23764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ISQUIOCAVERNOSO</a:t>
            </a:r>
          </a:p>
        </p:txBody>
      </p:sp>
      <p:cxnSp>
        <p:nvCxnSpPr>
          <p:cNvPr id="7" name="6 Conector recto de flecha"/>
          <p:cNvCxnSpPr>
            <a:stCxn id="5" idx="2"/>
          </p:cNvCxnSpPr>
          <p:nvPr/>
        </p:nvCxnSpPr>
        <p:spPr>
          <a:xfrm>
            <a:off x="1511300" y="3900488"/>
            <a:ext cx="2197100" cy="1041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CuadroTexto"/>
          <p:cNvSpPr txBox="1"/>
          <p:nvPr/>
        </p:nvSpPr>
        <p:spPr>
          <a:xfrm>
            <a:off x="6948488" y="3357563"/>
            <a:ext cx="21955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GT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BULBOESPONJOSO</a:t>
            </a:r>
          </a:p>
        </p:txBody>
      </p:sp>
      <p:cxnSp>
        <p:nvCxnSpPr>
          <p:cNvPr id="10" name="9 Conector recto de flecha"/>
          <p:cNvCxnSpPr>
            <a:stCxn id="8" idx="1"/>
          </p:cNvCxnSpPr>
          <p:nvPr/>
        </p:nvCxnSpPr>
        <p:spPr>
          <a:xfrm flipH="1">
            <a:off x="4356100" y="3557588"/>
            <a:ext cx="2592388" cy="9509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</TotalTime>
  <Words>1127</Words>
  <Application>Microsoft Office PowerPoint</Application>
  <PresentationFormat>Presentación en pantalla (4:3)</PresentationFormat>
  <Paragraphs>175</Paragraphs>
  <Slides>52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57" baseType="lpstr">
      <vt:lpstr>Arial</vt:lpstr>
      <vt:lpstr>Calibri</vt:lpstr>
      <vt:lpstr>Constantia</vt:lpstr>
      <vt:lpstr>Wingdings 2</vt:lpstr>
      <vt:lpstr>Flujo</vt:lpstr>
      <vt:lpstr> PERINÉ 2</vt:lpstr>
      <vt:lpstr>Pene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Triangulo urogenital</vt:lpstr>
      <vt:lpstr>Genitales externos</vt:lpstr>
      <vt:lpstr>Presentación de PowerPoint</vt:lpstr>
      <vt:lpstr>Presentación de PowerPoint</vt:lpstr>
      <vt:lpstr>Presentación de PowerPoint</vt:lpstr>
      <vt:lpstr>Presentación de PowerPoint</vt:lpstr>
      <vt:lpstr>Clítoris </vt:lpstr>
      <vt:lpstr>Vestíbulo de la vagina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Glándulas vestibulares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CLASE VIRTUAL DE PERINÉ 2</dc:title>
  <dc:creator>Dr. Barrios</dc:creator>
  <cp:lastModifiedBy>Guery</cp:lastModifiedBy>
  <cp:revision>9</cp:revision>
  <dcterms:created xsi:type="dcterms:W3CDTF">2014-08-01T18:53:43Z</dcterms:created>
  <dcterms:modified xsi:type="dcterms:W3CDTF">2016-08-25T03:46:15Z</dcterms:modified>
</cp:coreProperties>
</file>