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69" r:id="rId2"/>
    <p:sldId id="331" r:id="rId3"/>
    <p:sldId id="332" r:id="rId4"/>
    <p:sldId id="333" r:id="rId5"/>
    <p:sldId id="335" r:id="rId6"/>
    <p:sldId id="336" r:id="rId7"/>
    <p:sldId id="337" r:id="rId8"/>
    <p:sldId id="340" r:id="rId9"/>
    <p:sldId id="339" r:id="rId10"/>
    <p:sldId id="341" r:id="rId11"/>
    <p:sldId id="338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9" r:id="rId21"/>
    <p:sldId id="350" r:id="rId22"/>
    <p:sldId id="360" r:id="rId23"/>
    <p:sldId id="351" r:id="rId24"/>
    <p:sldId id="361" r:id="rId25"/>
    <p:sldId id="362" r:id="rId26"/>
    <p:sldId id="363" r:id="rId27"/>
    <p:sldId id="364" r:id="rId28"/>
    <p:sldId id="365" r:id="rId29"/>
    <p:sldId id="367" r:id="rId30"/>
    <p:sldId id="366" r:id="rId31"/>
    <p:sldId id="368" r:id="rId32"/>
    <p:sldId id="256" r:id="rId33"/>
    <p:sldId id="257" r:id="rId34"/>
    <p:sldId id="258" r:id="rId35"/>
    <p:sldId id="259" r:id="rId36"/>
    <p:sldId id="268" r:id="rId37"/>
    <p:sldId id="260" r:id="rId38"/>
    <p:sldId id="267" r:id="rId39"/>
    <p:sldId id="269" r:id="rId40"/>
    <p:sldId id="261" r:id="rId41"/>
    <p:sldId id="262" r:id="rId42"/>
    <p:sldId id="263" r:id="rId43"/>
    <p:sldId id="322" r:id="rId44"/>
    <p:sldId id="264" r:id="rId45"/>
    <p:sldId id="305" r:id="rId46"/>
    <p:sldId id="270" r:id="rId47"/>
    <p:sldId id="265" r:id="rId48"/>
  </p:sldIdLst>
  <p:sldSz cx="9144000" cy="6858000" type="screen4x3"/>
  <p:notesSz cx="6858000" cy="9144000"/>
  <p:defaultTextStyle>
    <a:defPPr>
      <a:defRPr lang="es-G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C2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2538" y="-9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GT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GT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6D36C4-6D32-42FE-AF14-985BC39EFDF6}" type="datetimeFigureOut">
              <a:rPr lang="es-GT"/>
              <a:pPr>
                <a:defRPr/>
              </a:pPr>
              <a:t>01/08/2016</a:t>
            </a:fld>
            <a:endParaRPr lang="es-GT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GT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C4B5E-5B1F-49C4-BED7-F4C78A6BBADA}" type="slidenum">
              <a:rPr lang="es-GT"/>
              <a:pPr>
                <a:defRPr/>
              </a:pPr>
              <a:t>‹Nº›</a:t>
            </a:fld>
            <a:endParaRPr lang="es-GT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GT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GT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023EE4-B054-4299-B237-7C7B7AF07313}" type="datetimeFigureOut">
              <a:rPr lang="es-GT"/>
              <a:pPr>
                <a:defRPr/>
              </a:pPr>
              <a:t>01/08/2016</a:t>
            </a:fld>
            <a:endParaRPr lang="es-GT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GT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886ABE-6C48-4575-9B21-A3154BBE085D}" type="slidenum">
              <a:rPr lang="es-GT"/>
              <a:pPr>
                <a:defRPr/>
              </a:pPr>
              <a:t>‹Nº›</a:t>
            </a:fld>
            <a:endParaRPr lang="es-GT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GT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GT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150B34-78EA-49B2-9975-3153E9784946}" type="datetimeFigureOut">
              <a:rPr lang="es-GT"/>
              <a:pPr>
                <a:defRPr/>
              </a:pPr>
              <a:t>01/08/2016</a:t>
            </a:fld>
            <a:endParaRPr lang="es-GT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GT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C3569-DA77-47F6-AEA5-72B9463AFB2B}" type="slidenum">
              <a:rPr lang="es-GT"/>
              <a:pPr>
                <a:defRPr/>
              </a:pPr>
              <a:t>‹Nº›</a:t>
            </a:fld>
            <a:endParaRPr lang="es-GT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GT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GT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FD8B68-B968-4D88-81FC-9FBD108B5C5D}" type="datetimeFigureOut">
              <a:rPr lang="es-GT"/>
              <a:pPr>
                <a:defRPr/>
              </a:pPr>
              <a:t>01/08/2016</a:t>
            </a:fld>
            <a:endParaRPr lang="es-GT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GT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BD6AA-002D-49E3-8C45-2615738CAF4E}" type="slidenum">
              <a:rPr lang="es-GT"/>
              <a:pPr>
                <a:defRPr/>
              </a:pPr>
              <a:t>‹Nº›</a:t>
            </a:fld>
            <a:endParaRPr lang="es-GT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GT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026635-EBED-48B3-A5E2-5C65589C5915}" type="datetimeFigureOut">
              <a:rPr lang="es-GT"/>
              <a:pPr>
                <a:defRPr/>
              </a:pPr>
              <a:t>01/08/2016</a:t>
            </a:fld>
            <a:endParaRPr lang="es-GT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GT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DE4E91-3133-46BB-83AA-878E2EB2DD98}" type="slidenum">
              <a:rPr lang="es-GT"/>
              <a:pPr>
                <a:defRPr/>
              </a:pPr>
              <a:t>‹Nº›</a:t>
            </a:fld>
            <a:endParaRPr lang="es-GT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GT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GT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GT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E19F9-68E2-4243-A388-548EF2B5D967}" type="datetimeFigureOut">
              <a:rPr lang="es-GT"/>
              <a:pPr>
                <a:defRPr/>
              </a:pPr>
              <a:t>01/08/2016</a:t>
            </a:fld>
            <a:endParaRPr lang="es-GT" dirty="0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GT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9505B2-FC86-44AB-B44A-36D3D34EDB40}" type="slidenum">
              <a:rPr lang="es-GT"/>
              <a:pPr>
                <a:defRPr/>
              </a:pPr>
              <a:t>‹Nº›</a:t>
            </a:fld>
            <a:endParaRPr lang="es-GT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GT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GT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GT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362B43-B87F-451E-B98F-58145CDACAF6}" type="datetimeFigureOut">
              <a:rPr lang="es-GT"/>
              <a:pPr>
                <a:defRPr/>
              </a:pPr>
              <a:t>01/08/2016</a:t>
            </a:fld>
            <a:endParaRPr lang="es-GT" dirty="0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GT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025B9-58D8-460D-8B5A-9D9331668AA1}" type="slidenum">
              <a:rPr lang="es-GT"/>
              <a:pPr>
                <a:defRPr/>
              </a:pPr>
              <a:t>‹Nº›</a:t>
            </a:fld>
            <a:endParaRPr lang="es-GT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GT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CC4371-15A9-4253-8C50-E49E7FC5A313}" type="datetimeFigureOut">
              <a:rPr lang="es-GT"/>
              <a:pPr>
                <a:defRPr/>
              </a:pPr>
              <a:t>01/08/2016</a:t>
            </a:fld>
            <a:endParaRPr lang="es-GT" dirty="0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GT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EC4AB-ECFB-47E9-9276-4DCD3D33ED4A}" type="slidenum">
              <a:rPr lang="es-GT"/>
              <a:pPr>
                <a:defRPr/>
              </a:pPr>
              <a:t>‹Nº›</a:t>
            </a:fld>
            <a:endParaRPr lang="es-GT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D43E8-9A27-4CEF-8B0C-7E8A38B4E4C4}" type="datetimeFigureOut">
              <a:rPr lang="es-GT"/>
              <a:pPr>
                <a:defRPr/>
              </a:pPr>
              <a:t>01/08/2016</a:t>
            </a:fld>
            <a:endParaRPr lang="es-GT" dirty="0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GT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04D7E-9697-4453-84EA-D0F0A02A745E}" type="slidenum">
              <a:rPr lang="es-GT"/>
              <a:pPr>
                <a:defRPr/>
              </a:pPr>
              <a:t>‹Nº›</a:t>
            </a:fld>
            <a:endParaRPr lang="es-GT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GT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GT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26590E-0B63-411F-AF21-0FF4D5135290}" type="datetimeFigureOut">
              <a:rPr lang="es-GT"/>
              <a:pPr>
                <a:defRPr/>
              </a:pPr>
              <a:t>01/08/2016</a:t>
            </a:fld>
            <a:endParaRPr lang="es-GT" dirty="0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GT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B7690-F165-4AAC-A341-DD25FAC53EA4}" type="slidenum">
              <a:rPr lang="es-GT"/>
              <a:pPr>
                <a:defRPr/>
              </a:pPr>
              <a:t>‹Nº›</a:t>
            </a:fld>
            <a:endParaRPr lang="es-GT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GT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GT" noProof="0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357BFD-152A-4607-8901-4B902705EBB6}" type="datetimeFigureOut">
              <a:rPr lang="es-GT"/>
              <a:pPr>
                <a:defRPr/>
              </a:pPr>
              <a:t>01/08/2016</a:t>
            </a:fld>
            <a:endParaRPr lang="es-GT" dirty="0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GT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0CEB3F-1E91-438E-A845-0833E2067B43}" type="slidenum">
              <a:rPr lang="es-GT"/>
              <a:pPr>
                <a:defRPr/>
              </a:pPr>
              <a:t>‹Nº›</a:t>
            </a:fld>
            <a:endParaRPr lang="es-GT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  <a:endParaRPr lang="es-GT" smtClean="0"/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GT" smtClean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3566E17-8398-48B8-9A8C-49710C20AF1F}" type="datetimeFigureOut">
              <a:rPr lang="es-GT"/>
              <a:pPr>
                <a:defRPr/>
              </a:pPr>
              <a:t>01/08/2016</a:t>
            </a:fld>
            <a:endParaRPr lang="es-GT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GT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0A7981E-21A6-4AA9-9F1A-95075B888D6C}" type="slidenum">
              <a:rPr lang="es-GT"/>
              <a:pPr>
                <a:defRPr/>
              </a:pPr>
              <a:t>‹Nº›</a:t>
            </a:fld>
            <a:endParaRPr lang="es-GT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G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2389646" y="404664"/>
            <a:ext cx="4364721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relaxedInset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9600" b="1" dirty="0" smtClean="0">
                <a:ln w="50800"/>
                <a:solidFill>
                  <a:srgbClr val="C00000"/>
                </a:solidFill>
                <a:latin typeface="+mn-lt"/>
                <a:cs typeface="+mn-cs"/>
              </a:rPr>
              <a:t>Periné 1</a:t>
            </a:r>
            <a:endParaRPr lang="es-ES" sz="9600" b="1" dirty="0">
              <a:ln w="50800"/>
              <a:solidFill>
                <a:srgbClr val="C00000"/>
              </a:solidFill>
              <a:latin typeface="+mn-lt"/>
              <a:cs typeface="+mn-cs"/>
            </a:endParaRPr>
          </a:p>
        </p:txBody>
      </p:sp>
      <p:pic>
        <p:nvPicPr>
          <p:cNvPr id="1026" name="Picture 2" descr="C:\Users\Usuario\Documents\Logotipos de la facultad y de la unidad didáctica\Logotipo oficial 20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1988840"/>
            <a:ext cx="3024336" cy="3792421"/>
          </a:xfrm>
          <a:prstGeom prst="rect">
            <a:avLst/>
          </a:prstGeom>
          <a:noFill/>
        </p:spPr>
      </p:pic>
      <p:sp>
        <p:nvSpPr>
          <p:cNvPr id="7" name="6 Subtítulo"/>
          <p:cNvSpPr>
            <a:spLocks noGrp="1"/>
          </p:cNvSpPr>
          <p:nvPr>
            <p:ph type="subTitle" idx="1"/>
          </p:nvPr>
        </p:nvSpPr>
        <p:spPr>
          <a:xfrm>
            <a:off x="1371600" y="5733256"/>
            <a:ext cx="6400800" cy="648072"/>
          </a:xfrm>
        </p:spPr>
        <p:txBody>
          <a:bodyPr/>
          <a:lstStyle/>
          <a:p>
            <a:r>
              <a:rPr lang="es-GT" sz="5400" dirty="0" smtClean="0">
                <a:solidFill>
                  <a:srgbClr val="C00000"/>
                </a:solidFill>
              </a:rPr>
              <a:t>2016</a:t>
            </a:r>
            <a:endParaRPr lang="es-GT" sz="5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" descr="C:\Users\cq\Documents\Clases 2013 y programa\pelvis sin letras\Figure 3.50.jpg"/>
          <p:cNvPicPr>
            <a:picLocks noChangeAspect="1" noChangeArrowheads="1"/>
          </p:cNvPicPr>
          <p:nvPr/>
        </p:nvPicPr>
        <p:blipFill>
          <a:blip r:embed="rId2" cstate="print"/>
          <a:srcRect r="55663" b="18312"/>
          <a:stretch>
            <a:fillRect/>
          </a:stretch>
        </p:blipFill>
        <p:spPr bwMode="auto">
          <a:xfrm>
            <a:off x="0" y="2420938"/>
            <a:ext cx="5057775" cy="443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1" descr="C:\Users\cq\Documents\Clases 2013 y programa\pelvis sin letras\Figure 3.50.jpg"/>
          <p:cNvPicPr>
            <a:picLocks noChangeAspect="1" noChangeArrowheads="1"/>
          </p:cNvPicPr>
          <p:nvPr/>
        </p:nvPicPr>
        <p:blipFill>
          <a:blip r:embed="rId2" cstate="print"/>
          <a:srcRect l="56551" t="1320" r="2608" b="20432"/>
          <a:stretch>
            <a:fillRect/>
          </a:stretch>
        </p:blipFill>
        <p:spPr bwMode="auto">
          <a:xfrm>
            <a:off x="4911725" y="0"/>
            <a:ext cx="4232275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4 Conector recto"/>
          <p:cNvCxnSpPr/>
          <p:nvPr/>
        </p:nvCxnSpPr>
        <p:spPr>
          <a:xfrm>
            <a:off x="1042988" y="4868863"/>
            <a:ext cx="302418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Conector recto"/>
          <p:cNvCxnSpPr/>
          <p:nvPr/>
        </p:nvCxnSpPr>
        <p:spPr>
          <a:xfrm>
            <a:off x="5724525" y="2349500"/>
            <a:ext cx="266382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70" name="7 CuadroTexto"/>
          <p:cNvSpPr txBox="1">
            <a:spLocks noChangeArrowheads="1"/>
          </p:cNvSpPr>
          <p:nvPr/>
        </p:nvSpPr>
        <p:spPr bwMode="auto">
          <a:xfrm>
            <a:off x="1547813" y="1444625"/>
            <a:ext cx="24479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GT" sz="2000" b="1">
                <a:solidFill>
                  <a:schemeClr val="bg1"/>
                </a:solidFill>
                <a:latin typeface="Calibri" pitchFamily="34" charset="0"/>
              </a:rPr>
              <a:t>Triangulo urogenital</a:t>
            </a:r>
          </a:p>
        </p:txBody>
      </p:sp>
      <p:cxnSp>
        <p:nvCxnSpPr>
          <p:cNvPr id="10" name="9 Conector recto de flecha"/>
          <p:cNvCxnSpPr>
            <a:stCxn id="11270" idx="3"/>
          </p:cNvCxnSpPr>
          <p:nvPr/>
        </p:nvCxnSpPr>
        <p:spPr>
          <a:xfrm flipV="1">
            <a:off x="3995738" y="1628775"/>
            <a:ext cx="2089150" cy="1587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 de flecha"/>
          <p:cNvCxnSpPr>
            <a:stCxn id="11270" idx="2"/>
          </p:cNvCxnSpPr>
          <p:nvPr/>
        </p:nvCxnSpPr>
        <p:spPr>
          <a:xfrm flipH="1">
            <a:off x="2484438" y="1844675"/>
            <a:ext cx="287337" cy="158432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73" name="12 CuadroTexto"/>
          <p:cNvSpPr txBox="1">
            <a:spLocks noChangeArrowheads="1"/>
          </p:cNvSpPr>
          <p:nvPr/>
        </p:nvSpPr>
        <p:spPr bwMode="auto">
          <a:xfrm>
            <a:off x="5435600" y="5229225"/>
            <a:ext cx="26654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GT" sz="2400" b="1">
                <a:solidFill>
                  <a:schemeClr val="bg1"/>
                </a:solidFill>
                <a:latin typeface="Calibri" pitchFamily="34" charset="0"/>
              </a:rPr>
              <a:t>Triangulo anal</a:t>
            </a:r>
          </a:p>
        </p:txBody>
      </p:sp>
      <p:cxnSp>
        <p:nvCxnSpPr>
          <p:cNvPr id="15" name="14 Conector recto de flecha"/>
          <p:cNvCxnSpPr>
            <a:stCxn id="11273" idx="0"/>
          </p:cNvCxnSpPr>
          <p:nvPr/>
        </p:nvCxnSpPr>
        <p:spPr>
          <a:xfrm flipV="1">
            <a:off x="6767513" y="3644900"/>
            <a:ext cx="252412" cy="158432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Conector recto de flecha"/>
          <p:cNvCxnSpPr>
            <a:stCxn id="11273" idx="1"/>
          </p:cNvCxnSpPr>
          <p:nvPr/>
        </p:nvCxnSpPr>
        <p:spPr>
          <a:xfrm flipH="1">
            <a:off x="3924300" y="5459413"/>
            <a:ext cx="1511300" cy="13017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Elipse"/>
          <p:cNvSpPr/>
          <p:nvPr/>
        </p:nvSpPr>
        <p:spPr>
          <a:xfrm>
            <a:off x="6732588" y="2133600"/>
            <a:ext cx="576262" cy="28733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GT" dirty="0"/>
          </a:p>
        </p:txBody>
      </p:sp>
      <p:sp>
        <p:nvSpPr>
          <p:cNvPr id="16" name="15 Elipse"/>
          <p:cNvSpPr/>
          <p:nvPr/>
        </p:nvSpPr>
        <p:spPr>
          <a:xfrm>
            <a:off x="2195513" y="4581525"/>
            <a:ext cx="504825" cy="28733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GT" dirty="0"/>
          </a:p>
        </p:txBody>
      </p:sp>
      <p:sp>
        <p:nvSpPr>
          <p:cNvPr id="11278" name="17 CuadroTexto"/>
          <p:cNvSpPr txBox="1">
            <a:spLocks noChangeArrowheads="1"/>
          </p:cNvSpPr>
          <p:nvPr/>
        </p:nvSpPr>
        <p:spPr bwMode="auto">
          <a:xfrm>
            <a:off x="4211638" y="3213100"/>
            <a:ext cx="22320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GT" sz="2000" b="1">
                <a:solidFill>
                  <a:schemeClr val="bg1"/>
                </a:solidFill>
                <a:latin typeface="Calibri" pitchFamily="34" charset="0"/>
              </a:rPr>
              <a:t>Centro del periné</a:t>
            </a:r>
          </a:p>
        </p:txBody>
      </p:sp>
      <p:cxnSp>
        <p:nvCxnSpPr>
          <p:cNvPr id="20" name="19 Conector recto de flecha"/>
          <p:cNvCxnSpPr>
            <a:stCxn id="11278" idx="3"/>
          </p:cNvCxnSpPr>
          <p:nvPr/>
        </p:nvCxnSpPr>
        <p:spPr>
          <a:xfrm flipV="1">
            <a:off x="6443663" y="2276475"/>
            <a:ext cx="504825" cy="113665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21 Conector recto de flecha"/>
          <p:cNvCxnSpPr>
            <a:stCxn id="11278" idx="1"/>
          </p:cNvCxnSpPr>
          <p:nvPr/>
        </p:nvCxnSpPr>
        <p:spPr>
          <a:xfrm flipH="1">
            <a:off x="2411413" y="3413125"/>
            <a:ext cx="1800225" cy="132873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81" name="24 CuadroTexto"/>
          <p:cNvSpPr txBox="1">
            <a:spLocks noChangeArrowheads="1"/>
          </p:cNvSpPr>
          <p:nvPr/>
        </p:nvSpPr>
        <p:spPr bwMode="auto">
          <a:xfrm>
            <a:off x="0" y="6092825"/>
            <a:ext cx="19796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GT" sz="2800" b="1">
                <a:solidFill>
                  <a:srgbClr val="FF0000"/>
                </a:solidFill>
                <a:latin typeface="Calibri" pitchFamily="34" charset="0"/>
              </a:rPr>
              <a:t>Músculos</a:t>
            </a:r>
            <a:r>
              <a:rPr lang="es-GT" sz="2800" b="1">
                <a:solidFill>
                  <a:schemeClr val="bg1"/>
                </a:solidFill>
                <a:latin typeface="Calibri" pitchFamily="34" charset="0"/>
              </a:rPr>
              <a:t> 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" descr="C:\Users\cq\Documents\Clases 2013 y programa\pelvis sin letras\Figure 3.53.jpg"/>
          <p:cNvPicPr>
            <a:picLocks noChangeAspect="1" noChangeArrowheads="1"/>
          </p:cNvPicPr>
          <p:nvPr/>
        </p:nvPicPr>
        <p:blipFill>
          <a:blip r:embed="rId2" cstate="print"/>
          <a:srcRect l="5280" t="2135" r="54811" b="70113"/>
          <a:stretch>
            <a:fillRect/>
          </a:stretch>
        </p:blipFill>
        <p:spPr bwMode="auto">
          <a:xfrm>
            <a:off x="0" y="830263"/>
            <a:ext cx="5148263" cy="461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1" descr="C:\Users\cq\Documents\Clases 2013 y programa\pelvis sin letras\Figure 3.53.jpg"/>
          <p:cNvPicPr>
            <a:picLocks noChangeAspect="1" noChangeArrowheads="1"/>
          </p:cNvPicPr>
          <p:nvPr/>
        </p:nvPicPr>
        <p:blipFill>
          <a:blip r:embed="rId2" cstate="print"/>
          <a:srcRect l="56471" t="8212" r="9412" b="62589"/>
          <a:stretch>
            <a:fillRect/>
          </a:stretch>
        </p:blipFill>
        <p:spPr bwMode="auto">
          <a:xfrm>
            <a:off x="4967288" y="836613"/>
            <a:ext cx="4176712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Elipse"/>
          <p:cNvSpPr/>
          <p:nvPr/>
        </p:nvSpPr>
        <p:spPr>
          <a:xfrm>
            <a:off x="2843213" y="4076700"/>
            <a:ext cx="73025" cy="144463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GT" dirty="0"/>
          </a:p>
        </p:txBody>
      </p:sp>
      <p:sp>
        <p:nvSpPr>
          <p:cNvPr id="5" name="4 Elipse"/>
          <p:cNvSpPr/>
          <p:nvPr/>
        </p:nvSpPr>
        <p:spPr>
          <a:xfrm>
            <a:off x="7380288" y="3141663"/>
            <a:ext cx="71437" cy="1428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GT" dirty="0"/>
          </a:p>
        </p:txBody>
      </p:sp>
      <p:cxnSp>
        <p:nvCxnSpPr>
          <p:cNvPr id="7" name="6 Conector recto de flecha"/>
          <p:cNvCxnSpPr>
            <a:stCxn id="12296" idx="0"/>
            <a:endCxn id="4" idx="6"/>
          </p:cNvCxnSpPr>
          <p:nvPr/>
        </p:nvCxnSpPr>
        <p:spPr>
          <a:xfrm flipV="1">
            <a:off x="1908175" y="4149725"/>
            <a:ext cx="1008063" cy="17272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 de flecha"/>
          <p:cNvCxnSpPr>
            <a:stCxn id="12297" idx="0"/>
          </p:cNvCxnSpPr>
          <p:nvPr/>
        </p:nvCxnSpPr>
        <p:spPr>
          <a:xfrm flipV="1">
            <a:off x="7559675" y="2276475"/>
            <a:ext cx="107950" cy="360045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96" name="9 CuadroTexto"/>
          <p:cNvSpPr txBox="1">
            <a:spLocks noChangeArrowheads="1"/>
          </p:cNvSpPr>
          <p:nvPr/>
        </p:nvSpPr>
        <p:spPr bwMode="auto">
          <a:xfrm>
            <a:off x="468313" y="5876925"/>
            <a:ext cx="28797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GT" sz="2400" b="1">
                <a:solidFill>
                  <a:schemeClr val="bg1"/>
                </a:solidFill>
                <a:latin typeface="Calibri" pitchFamily="34" charset="0"/>
              </a:rPr>
              <a:t>Tabique rectovaginal</a:t>
            </a:r>
          </a:p>
        </p:txBody>
      </p:sp>
      <p:sp>
        <p:nvSpPr>
          <p:cNvPr id="12297" name="12 CuadroTexto"/>
          <p:cNvSpPr txBox="1">
            <a:spLocks noChangeArrowheads="1"/>
          </p:cNvSpPr>
          <p:nvPr/>
        </p:nvSpPr>
        <p:spPr bwMode="auto">
          <a:xfrm>
            <a:off x="6084888" y="5876925"/>
            <a:ext cx="29511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GT" sz="2400" b="1">
                <a:solidFill>
                  <a:schemeClr val="bg1"/>
                </a:solidFill>
                <a:latin typeface="Calibri" pitchFamily="34" charset="0"/>
              </a:rPr>
              <a:t>Tabique rectovesical</a:t>
            </a:r>
          </a:p>
        </p:txBody>
      </p:sp>
      <p:sp>
        <p:nvSpPr>
          <p:cNvPr id="16" name="15 Elipse"/>
          <p:cNvSpPr/>
          <p:nvPr/>
        </p:nvSpPr>
        <p:spPr>
          <a:xfrm>
            <a:off x="2843213" y="476250"/>
            <a:ext cx="144462" cy="1444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GT" dirty="0"/>
          </a:p>
        </p:txBody>
      </p:sp>
      <p:sp>
        <p:nvSpPr>
          <p:cNvPr id="12299" name="16 CuadroTexto"/>
          <p:cNvSpPr txBox="1">
            <a:spLocks noChangeArrowheads="1"/>
          </p:cNvSpPr>
          <p:nvPr/>
        </p:nvSpPr>
        <p:spPr bwMode="auto">
          <a:xfrm>
            <a:off x="2987675" y="333375"/>
            <a:ext cx="2160588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GT" sz="2400" b="1">
                <a:solidFill>
                  <a:schemeClr val="bg1"/>
                </a:solidFill>
                <a:latin typeface="Calibri" pitchFamily="34" charset="0"/>
              </a:rPr>
              <a:t>Centro perineal</a:t>
            </a:r>
          </a:p>
          <a:p>
            <a:r>
              <a:rPr lang="es-GT" sz="2400" b="1">
                <a:latin typeface="Calibri" pitchFamily="34" charset="0"/>
              </a:rPr>
              <a:t>Y</a:t>
            </a:r>
            <a:r>
              <a:rPr lang="es-GT" sz="2400" b="1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s-GT" sz="2400" b="1">
                <a:latin typeface="Calibri" pitchFamily="34" charset="0"/>
              </a:rPr>
              <a:t>borde posterior de membrana perineal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2 Título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050"/>
          </a:xfrm>
        </p:spPr>
        <p:txBody>
          <a:bodyPr/>
          <a:lstStyle/>
          <a:p>
            <a:r>
              <a:rPr lang="es-GT" sz="3200" smtClean="0">
                <a:solidFill>
                  <a:srgbClr val="FFFF00"/>
                </a:solidFill>
              </a:rPr>
              <a:t>Fascias y espacios perineales del triangulo urogenital</a:t>
            </a:r>
          </a:p>
        </p:txBody>
      </p:sp>
      <p:sp>
        <p:nvSpPr>
          <p:cNvPr id="13315" name="3 Marcador de contenido"/>
          <p:cNvSpPr>
            <a:spLocks noGrp="1"/>
          </p:cNvSpPr>
          <p:nvPr>
            <p:ph idx="1"/>
          </p:nvPr>
        </p:nvSpPr>
        <p:spPr>
          <a:xfrm>
            <a:off x="457200" y="981075"/>
            <a:ext cx="8229600" cy="5472113"/>
          </a:xfrm>
        </p:spPr>
        <p:txBody>
          <a:bodyPr/>
          <a:lstStyle/>
          <a:p>
            <a:r>
              <a:rPr lang="es-GT" smtClean="0"/>
              <a:t>Capa adiposa superficial</a:t>
            </a:r>
          </a:p>
          <a:p>
            <a:r>
              <a:rPr lang="es-GT" smtClean="0"/>
              <a:t>Capa </a:t>
            </a:r>
            <a:r>
              <a:rPr lang="es-GT" smtClean="0">
                <a:solidFill>
                  <a:schemeClr val="bg1"/>
                </a:solidFill>
              </a:rPr>
              <a:t>membranosa</a:t>
            </a:r>
            <a:r>
              <a:rPr lang="es-GT" smtClean="0"/>
              <a:t> profunda (colles o fascia perineal)</a:t>
            </a:r>
          </a:p>
          <a:p>
            <a:r>
              <a:rPr lang="es-GT" smtClean="0"/>
              <a:t>Capa adiposa de tejido subcutáneo es continuación de la de Camper (monte del pubis-labios mayores.   En el varón---el dartos</a:t>
            </a:r>
          </a:p>
          <a:p>
            <a:pPr>
              <a:buFont typeface="Arial" charset="0"/>
              <a:buNone/>
            </a:pPr>
            <a:r>
              <a:rPr lang="es-GT" smtClean="0"/>
              <a:t>       </a:t>
            </a:r>
          </a:p>
        </p:txBody>
      </p:sp>
      <p:pic>
        <p:nvPicPr>
          <p:cNvPr id="13316" name="Picture 2" descr="C:\Users\cq\Documents\Clases 2013 y programa\pelvis sin letras\Figure 3.53.jpg"/>
          <p:cNvPicPr>
            <a:picLocks noChangeAspect="1" noChangeArrowheads="1"/>
          </p:cNvPicPr>
          <p:nvPr/>
        </p:nvPicPr>
        <p:blipFill>
          <a:blip r:embed="rId2" cstate="print"/>
          <a:srcRect l="4706" t="6387" r="54704" b="71713"/>
          <a:stretch>
            <a:fillRect/>
          </a:stretch>
        </p:blipFill>
        <p:spPr bwMode="auto">
          <a:xfrm>
            <a:off x="5219700" y="4129088"/>
            <a:ext cx="3924300" cy="272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5 CuadroTexto"/>
          <p:cNvSpPr txBox="1">
            <a:spLocks noChangeArrowheads="1"/>
          </p:cNvSpPr>
          <p:nvPr/>
        </p:nvSpPr>
        <p:spPr bwMode="auto">
          <a:xfrm>
            <a:off x="3563938" y="5229225"/>
            <a:ext cx="11525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GT" sz="2400" b="1">
                <a:solidFill>
                  <a:srgbClr val="FFFF00"/>
                </a:solidFill>
                <a:latin typeface="Calibri" pitchFamily="34" charset="0"/>
              </a:rPr>
              <a:t>camper</a:t>
            </a:r>
          </a:p>
        </p:txBody>
      </p:sp>
      <p:cxnSp>
        <p:nvCxnSpPr>
          <p:cNvPr id="8" name="7 Conector recto de flecha"/>
          <p:cNvCxnSpPr/>
          <p:nvPr/>
        </p:nvCxnSpPr>
        <p:spPr>
          <a:xfrm flipV="1">
            <a:off x="4643438" y="5445125"/>
            <a:ext cx="936625" cy="142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319" name="Picture 3" descr="C:\Users\cq\Documents\Clases 2013 y programa\pelvis sin letras\Figure 3.53.jpg"/>
          <p:cNvPicPr>
            <a:picLocks noChangeAspect="1" noChangeArrowheads="1"/>
          </p:cNvPicPr>
          <p:nvPr/>
        </p:nvPicPr>
        <p:blipFill>
          <a:blip r:embed="rId3" cstate="print"/>
          <a:srcRect l="55876" t="9851" r="12657" b="63231"/>
          <a:stretch>
            <a:fillRect/>
          </a:stretch>
        </p:blipFill>
        <p:spPr bwMode="auto">
          <a:xfrm>
            <a:off x="0" y="4595813"/>
            <a:ext cx="2051050" cy="226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12 Conector recto de flecha"/>
          <p:cNvCxnSpPr/>
          <p:nvPr/>
        </p:nvCxnSpPr>
        <p:spPr>
          <a:xfrm flipH="1" flipV="1">
            <a:off x="468313" y="5589588"/>
            <a:ext cx="1871662" cy="142875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 de flecha"/>
          <p:cNvCxnSpPr/>
          <p:nvPr/>
        </p:nvCxnSpPr>
        <p:spPr>
          <a:xfrm flipH="1">
            <a:off x="611188" y="5732463"/>
            <a:ext cx="1728787" cy="433387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22" name="15 CuadroTexto"/>
          <p:cNvSpPr txBox="1">
            <a:spLocks noChangeArrowheads="1"/>
          </p:cNvSpPr>
          <p:nvPr/>
        </p:nvSpPr>
        <p:spPr bwMode="auto">
          <a:xfrm>
            <a:off x="2339975" y="5300663"/>
            <a:ext cx="1008063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GT" sz="2400" b="1">
                <a:solidFill>
                  <a:srgbClr val="FFFF00"/>
                </a:solidFill>
                <a:latin typeface="Calibri" pitchFamily="34" charset="0"/>
              </a:rPr>
              <a:t>Túnica dartos</a:t>
            </a:r>
          </a:p>
        </p:txBody>
      </p:sp>
      <p:cxnSp>
        <p:nvCxnSpPr>
          <p:cNvPr id="18" name="17 Conector recto de flecha"/>
          <p:cNvCxnSpPr>
            <a:stCxn id="13317" idx="1"/>
          </p:cNvCxnSpPr>
          <p:nvPr/>
        </p:nvCxnSpPr>
        <p:spPr>
          <a:xfrm flipH="1" flipV="1">
            <a:off x="250825" y="5084763"/>
            <a:ext cx="3313113" cy="37465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71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GT" dirty="0" smtClean="0">
                <a:solidFill>
                  <a:srgbClr val="FFFF00"/>
                </a:solidFill>
              </a:rPr>
              <a:t>Fascia perineal membranosa</a:t>
            </a:r>
            <a:endParaRPr lang="es-GT" dirty="0">
              <a:solidFill>
                <a:srgbClr val="FFFF00"/>
              </a:solidFill>
            </a:endParaRPr>
          </a:p>
        </p:txBody>
      </p:sp>
      <p:sp>
        <p:nvSpPr>
          <p:cNvPr id="14339" name="4 Marcador de contenido"/>
          <p:cNvSpPr>
            <a:spLocks noGrp="1"/>
          </p:cNvSpPr>
          <p:nvPr>
            <p:ph idx="1"/>
          </p:nvPr>
        </p:nvSpPr>
        <p:spPr>
          <a:xfrm>
            <a:off x="457200" y="620713"/>
            <a:ext cx="8229600" cy="5976937"/>
          </a:xfrm>
        </p:spPr>
        <p:txBody>
          <a:bodyPr/>
          <a:lstStyle/>
          <a:p>
            <a:r>
              <a:rPr lang="es-GT" smtClean="0"/>
              <a:t>Solo en el triangulo urogenital</a:t>
            </a:r>
          </a:p>
          <a:p>
            <a:endParaRPr lang="es-GT" smtClean="0"/>
          </a:p>
          <a:p>
            <a:r>
              <a:rPr lang="es-GT" smtClean="0"/>
              <a:t>Se une al borde posterior de la </a:t>
            </a:r>
            <a:r>
              <a:rPr lang="es-GT" smtClean="0">
                <a:solidFill>
                  <a:schemeClr val="bg1"/>
                </a:solidFill>
              </a:rPr>
              <a:t>membrana perineal </a:t>
            </a:r>
            <a:r>
              <a:rPr lang="es-GT" smtClean="0"/>
              <a:t>(y al cuerpo perineal)</a:t>
            </a:r>
          </a:p>
          <a:p>
            <a:endParaRPr lang="es-GT" smtClean="0"/>
          </a:p>
          <a:p>
            <a:r>
              <a:rPr lang="es-GT" smtClean="0"/>
              <a:t>Lateralmente a la </a:t>
            </a:r>
            <a:r>
              <a:rPr lang="es-GT" smtClean="0">
                <a:solidFill>
                  <a:schemeClr val="bg1"/>
                </a:solidFill>
              </a:rPr>
              <a:t>fascia lata </a:t>
            </a:r>
            <a:r>
              <a:rPr lang="es-GT" smtClean="0"/>
              <a:t>(profunda) que cubre a los músculos del muslo</a:t>
            </a:r>
          </a:p>
          <a:p>
            <a:endParaRPr lang="es-GT" smtClean="0"/>
          </a:p>
          <a:p>
            <a:r>
              <a:rPr lang="es-GT" smtClean="0"/>
              <a:t>Superior al pene se continua con </a:t>
            </a:r>
            <a:r>
              <a:rPr lang="es-GT" smtClean="0">
                <a:solidFill>
                  <a:schemeClr val="bg1"/>
                </a:solidFill>
              </a:rPr>
              <a:t>la fascia membranosa (scarpa)</a:t>
            </a:r>
          </a:p>
          <a:p>
            <a:endParaRPr lang="es-GT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cq\Documents\Clases 2013 y programa\pelvis sin letras\Figure 3.53.jpg"/>
          <p:cNvPicPr>
            <a:picLocks noChangeAspect="1" noChangeArrowheads="1"/>
          </p:cNvPicPr>
          <p:nvPr/>
        </p:nvPicPr>
        <p:blipFill>
          <a:blip r:embed="rId2" cstate="print"/>
          <a:srcRect l="58017" t="8669" r="11191" b="63788"/>
          <a:stretch>
            <a:fillRect/>
          </a:stretch>
        </p:blipFill>
        <p:spPr bwMode="auto">
          <a:xfrm>
            <a:off x="5233988" y="2349500"/>
            <a:ext cx="3910012" cy="450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2" descr="C:\Users\cq\Documents\Clases 2013 y programa\pelvis sin letras\Figure 3.53.jpg"/>
          <p:cNvPicPr>
            <a:picLocks noChangeAspect="1" noChangeArrowheads="1"/>
          </p:cNvPicPr>
          <p:nvPr/>
        </p:nvPicPr>
        <p:blipFill>
          <a:blip r:embed="rId2" cstate="print"/>
          <a:srcRect l="4706" t="8669" r="55229" b="72839"/>
          <a:stretch>
            <a:fillRect/>
          </a:stretch>
        </p:blipFill>
        <p:spPr bwMode="auto">
          <a:xfrm>
            <a:off x="0" y="0"/>
            <a:ext cx="5148263" cy="306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6 Conector recto de flecha"/>
          <p:cNvCxnSpPr/>
          <p:nvPr/>
        </p:nvCxnSpPr>
        <p:spPr>
          <a:xfrm flipH="1" flipV="1">
            <a:off x="684213" y="1412875"/>
            <a:ext cx="1295400" cy="3095625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 de flecha"/>
          <p:cNvCxnSpPr/>
          <p:nvPr/>
        </p:nvCxnSpPr>
        <p:spPr>
          <a:xfrm flipV="1">
            <a:off x="1979613" y="3860800"/>
            <a:ext cx="3960812" cy="6477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6" name="10 CuadroTexto"/>
          <p:cNvSpPr txBox="1">
            <a:spLocks noChangeArrowheads="1"/>
          </p:cNvSpPr>
          <p:nvPr/>
        </p:nvSpPr>
        <p:spPr bwMode="auto">
          <a:xfrm>
            <a:off x="1331913" y="4508500"/>
            <a:ext cx="12239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GT" sz="2800">
                <a:solidFill>
                  <a:schemeClr val="bg1"/>
                </a:solidFill>
                <a:latin typeface="Calibri" pitchFamily="34" charset="0"/>
              </a:rPr>
              <a:t>scarpa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1 Título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713"/>
          </a:xfrm>
        </p:spPr>
        <p:txBody>
          <a:bodyPr/>
          <a:lstStyle/>
          <a:p>
            <a:r>
              <a:rPr lang="es-GT" sz="3600" smtClean="0">
                <a:solidFill>
                  <a:schemeClr val="bg1"/>
                </a:solidFill>
              </a:rPr>
              <a:t>Fascia del periné o fascia perineal profunda</a:t>
            </a:r>
          </a:p>
        </p:txBody>
      </p:sp>
      <p:sp>
        <p:nvSpPr>
          <p:cNvPr id="16387" name="2 Marcador de contenido"/>
          <p:cNvSpPr>
            <a:spLocks noGrp="1"/>
          </p:cNvSpPr>
          <p:nvPr>
            <p:ph idx="1"/>
          </p:nvPr>
        </p:nvSpPr>
        <p:spPr>
          <a:xfrm>
            <a:off x="457200" y="692150"/>
            <a:ext cx="8229600" cy="5689600"/>
          </a:xfrm>
        </p:spPr>
        <p:txBody>
          <a:bodyPr/>
          <a:lstStyle/>
          <a:p>
            <a:r>
              <a:rPr lang="es-GT" smtClean="0"/>
              <a:t>Conocida como fascia de revestimiento de Gallaudet, recubre </a:t>
            </a:r>
            <a:r>
              <a:rPr lang="es-GT" smtClean="0">
                <a:solidFill>
                  <a:schemeClr val="bg1"/>
                </a:solidFill>
              </a:rPr>
              <a:t>únicamente</a:t>
            </a:r>
            <a:r>
              <a:rPr lang="es-GT" smtClean="0"/>
              <a:t> los músculos isquiocabernoso-bulbo esponjoso y transverso superficial del periné </a:t>
            </a:r>
          </a:p>
          <a:p>
            <a:r>
              <a:rPr lang="es-GT" smtClean="0"/>
              <a:t>Se fija </a:t>
            </a:r>
            <a:r>
              <a:rPr lang="es-GT" smtClean="0">
                <a:solidFill>
                  <a:schemeClr val="bg1"/>
                </a:solidFill>
              </a:rPr>
              <a:t>lateralmente </a:t>
            </a:r>
            <a:r>
              <a:rPr lang="es-GT" smtClean="0"/>
              <a:t>a las ramas isquiopubicas y anteriormente se </a:t>
            </a:r>
            <a:r>
              <a:rPr lang="es-GT" smtClean="0">
                <a:solidFill>
                  <a:schemeClr val="bg1"/>
                </a:solidFill>
              </a:rPr>
              <a:t>fusiona con el ligamento suspensorio del pene, </a:t>
            </a:r>
            <a:r>
              <a:rPr lang="es-GT" smtClean="0"/>
              <a:t>continuándose superiormente con la fascia del  </a:t>
            </a:r>
            <a:r>
              <a:rPr lang="es-GT" smtClean="0">
                <a:solidFill>
                  <a:schemeClr val="bg1"/>
                </a:solidFill>
              </a:rPr>
              <a:t>oblicuo externo y la vaina del recto   </a:t>
            </a:r>
            <a:r>
              <a:rPr lang="es-GT" smtClean="0"/>
              <a:t>en el hombre.</a:t>
            </a:r>
          </a:p>
          <a:p>
            <a:r>
              <a:rPr lang="es-GT" smtClean="0"/>
              <a:t>Con el </a:t>
            </a:r>
            <a:r>
              <a:rPr lang="es-GT" smtClean="0">
                <a:solidFill>
                  <a:schemeClr val="bg1"/>
                </a:solidFill>
              </a:rPr>
              <a:t>ligamento suspensorio del clítoris </a:t>
            </a:r>
            <a:r>
              <a:rPr lang="es-GT" smtClean="0"/>
              <a:t>en la mujer y las fascias del oblicuo externo y recto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cq\Documents\Clases 2013 y programa\pelvis sin letras\Figure 3.53.jpg"/>
          <p:cNvPicPr>
            <a:picLocks noChangeAspect="1" noChangeArrowheads="1"/>
          </p:cNvPicPr>
          <p:nvPr/>
        </p:nvPicPr>
        <p:blipFill>
          <a:blip r:embed="rId2" cstate="print"/>
          <a:srcRect l="7083" t="11313" r="69385" b="72839"/>
          <a:stretch>
            <a:fillRect/>
          </a:stretch>
        </p:blipFill>
        <p:spPr bwMode="auto">
          <a:xfrm>
            <a:off x="0" y="0"/>
            <a:ext cx="7897813" cy="68580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7411" name="Picture 2" descr="C:\Users\cq\Documents\Clases 2013 y programa\pelvis sin letras\Figure 3.53.jpg"/>
          <p:cNvPicPr>
            <a:picLocks noChangeAspect="1" noChangeArrowheads="1"/>
          </p:cNvPicPr>
          <p:nvPr/>
        </p:nvPicPr>
        <p:blipFill>
          <a:blip r:embed="rId3" cstate="print"/>
          <a:srcRect l="58017" t="8669" r="11191" b="63788"/>
          <a:stretch>
            <a:fillRect/>
          </a:stretch>
        </p:blipFill>
        <p:spPr bwMode="auto">
          <a:xfrm>
            <a:off x="10548938" y="5300663"/>
            <a:ext cx="585787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7 Conector recto de flecha"/>
          <p:cNvCxnSpPr/>
          <p:nvPr/>
        </p:nvCxnSpPr>
        <p:spPr>
          <a:xfrm flipV="1">
            <a:off x="2411413" y="5732463"/>
            <a:ext cx="1439862" cy="57626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13" name="8 CuadroTexto"/>
          <p:cNvSpPr txBox="1">
            <a:spLocks noChangeArrowheads="1"/>
          </p:cNvSpPr>
          <p:nvPr/>
        </p:nvSpPr>
        <p:spPr bwMode="auto">
          <a:xfrm>
            <a:off x="1692275" y="6165850"/>
            <a:ext cx="9350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GT" b="1">
                <a:solidFill>
                  <a:srgbClr val="FF0000"/>
                </a:solidFill>
                <a:latin typeface="Calibri" pitchFamily="34" charset="0"/>
              </a:rPr>
              <a:t>Colles</a:t>
            </a:r>
          </a:p>
        </p:txBody>
      </p:sp>
      <p:cxnSp>
        <p:nvCxnSpPr>
          <p:cNvPr id="11" name="10 Conector recto de flecha"/>
          <p:cNvCxnSpPr/>
          <p:nvPr/>
        </p:nvCxnSpPr>
        <p:spPr>
          <a:xfrm flipV="1">
            <a:off x="1258888" y="5084763"/>
            <a:ext cx="2665412" cy="50482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15" name="13 CuadroTexto"/>
          <p:cNvSpPr txBox="1">
            <a:spLocks noChangeArrowheads="1"/>
          </p:cNvSpPr>
          <p:nvPr/>
        </p:nvSpPr>
        <p:spPr bwMode="auto">
          <a:xfrm>
            <a:off x="250825" y="5364163"/>
            <a:ext cx="12255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GT" b="1">
                <a:solidFill>
                  <a:srgbClr val="FF0000"/>
                </a:solidFill>
                <a:latin typeface="Calibri" pitchFamily="34" charset="0"/>
              </a:rPr>
              <a:t>Gallaudet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cq\Documents\Clases 2013 y programa\pelvis sin letras\Figure 3.53.jpg"/>
          <p:cNvPicPr>
            <a:picLocks noChangeAspect="1" noChangeArrowheads="1"/>
          </p:cNvPicPr>
          <p:nvPr/>
        </p:nvPicPr>
        <p:blipFill>
          <a:blip r:embed="rId2" cstate="print"/>
          <a:srcRect l="58017" t="8669" r="11191" b="63455"/>
          <a:stretch>
            <a:fillRect/>
          </a:stretch>
        </p:blipFill>
        <p:spPr bwMode="auto">
          <a:xfrm>
            <a:off x="0" y="0"/>
            <a:ext cx="58753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2 CuadroTexto"/>
          <p:cNvSpPr txBox="1">
            <a:spLocks noChangeArrowheads="1"/>
          </p:cNvSpPr>
          <p:nvPr/>
        </p:nvSpPr>
        <p:spPr bwMode="auto">
          <a:xfrm>
            <a:off x="4500563" y="5516563"/>
            <a:ext cx="11509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GT" sz="2400" b="1">
                <a:solidFill>
                  <a:srgbClr val="FF0000"/>
                </a:solidFill>
                <a:latin typeface="Calibri" pitchFamily="34" charset="0"/>
              </a:rPr>
              <a:t>Colles</a:t>
            </a:r>
          </a:p>
        </p:txBody>
      </p:sp>
      <p:cxnSp>
        <p:nvCxnSpPr>
          <p:cNvPr id="5" name="4 Conector recto de flecha"/>
          <p:cNvCxnSpPr>
            <a:stCxn id="18435" idx="1"/>
          </p:cNvCxnSpPr>
          <p:nvPr/>
        </p:nvCxnSpPr>
        <p:spPr>
          <a:xfrm flipH="1" flipV="1">
            <a:off x="2987675" y="4221163"/>
            <a:ext cx="1512888" cy="1527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 de flecha"/>
          <p:cNvCxnSpPr>
            <a:stCxn id="18435" idx="1"/>
          </p:cNvCxnSpPr>
          <p:nvPr/>
        </p:nvCxnSpPr>
        <p:spPr>
          <a:xfrm flipH="1" flipV="1">
            <a:off x="1908175" y="4149725"/>
            <a:ext cx="2592388" cy="15986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38" name="8 CuadroTexto"/>
          <p:cNvSpPr txBox="1">
            <a:spLocks noChangeArrowheads="1"/>
          </p:cNvSpPr>
          <p:nvPr/>
        </p:nvSpPr>
        <p:spPr bwMode="auto">
          <a:xfrm>
            <a:off x="6011863" y="3573463"/>
            <a:ext cx="24479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GT" sz="2400" b="1">
                <a:solidFill>
                  <a:srgbClr val="FF0000"/>
                </a:solidFill>
                <a:latin typeface="Calibri" pitchFamily="34" charset="0"/>
              </a:rPr>
              <a:t>Gallaudet</a:t>
            </a:r>
          </a:p>
        </p:txBody>
      </p:sp>
      <p:cxnSp>
        <p:nvCxnSpPr>
          <p:cNvPr id="11" name="10 Conector recto de flecha"/>
          <p:cNvCxnSpPr>
            <a:stCxn id="18438" idx="1"/>
          </p:cNvCxnSpPr>
          <p:nvPr/>
        </p:nvCxnSpPr>
        <p:spPr>
          <a:xfrm flipH="1" flipV="1">
            <a:off x="2700338" y="3213100"/>
            <a:ext cx="3311525" cy="59055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cq\Documents\Clases 2013 y programa\pelvis sin letras\Figure 3.53.jpg"/>
          <p:cNvPicPr>
            <a:picLocks noChangeAspect="1" noChangeArrowheads="1"/>
          </p:cNvPicPr>
          <p:nvPr/>
        </p:nvPicPr>
        <p:blipFill>
          <a:blip r:embed="rId2" cstate="print"/>
          <a:srcRect l="5882" t="43156" r="57059" b="30838"/>
          <a:stretch>
            <a:fillRect/>
          </a:stretch>
        </p:blipFill>
        <p:spPr bwMode="auto">
          <a:xfrm>
            <a:off x="0" y="0"/>
            <a:ext cx="4745038" cy="429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2" descr="C:\Users\cq\Documents\Clases 2013 y programa\pelvis sin letras\Figure 3.53.jpg"/>
          <p:cNvPicPr>
            <a:picLocks noChangeAspect="1" noChangeArrowheads="1"/>
          </p:cNvPicPr>
          <p:nvPr/>
        </p:nvPicPr>
        <p:blipFill>
          <a:blip r:embed="rId2" cstate="print"/>
          <a:srcRect l="58237" t="43156" r="2351" b="28275"/>
          <a:stretch>
            <a:fillRect/>
          </a:stretch>
        </p:blipFill>
        <p:spPr bwMode="auto">
          <a:xfrm>
            <a:off x="4500563" y="0"/>
            <a:ext cx="4608512" cy="430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3 CuadroTexto"/>
          <p:cNvSpPr txBox="1">
            <a:spLocks noChangeArrowheads="1"/>
          </p:cNvSpPr>
          <p:nvPr/>
        </p:nvSpPr>
        <p:spPr bwMode="auto">
          <a:xfrm>
            <a:off x="539750" y="5732463"/>
            <a:ext cx="82089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GT" sz="2800" b="1">
                <a:solidFill>
                  <a:srgbClr val="FF0000"/>
                </a:solidFill>
                <a:latin typeface="Calibri" pitchFamily="34" charset="0"/>
              </a:rPr>
              <a:t>Fascia perineal profunda (Gallaudet)</a:t>
            </a:r>
          </a:p>
        </p:txBody>
      </p:sp>
      <p:cxnSp>
        <p:nvCxnSpPr>
          <p:cNvPr id="6" name="5 Conector recto de flecha"/>
          <p:cNvCxnSpPr/>
          <p:nvPr/>
        </p:nvCxnSpPr>
        <p:spPr>
          <a:xfrm flipV="1">
            <a:off x="4716463" y="3429000"/>
            <a:ext cx="1223962" cy="22320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 de flecha"/>
          <p:cNvCxnSpPr>
            <a:stCxn id="19460" idx="0"/>
          </p:cNvCxnSpPr>
          <p:nvPr/>
        </p:nvCxnSpPr>
        <p:spPr>
          <a:xfrm flipV="1">
            <a:off x="4643438" y="3716338"/>
            <a:ext cx="2089150" cy="20161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 de flecha"/>
          <p:cNvCxnSpPr>
            <a:stCxn id="19460" idx="0"/>
          </p:cNvCxnSpPr>
          <p:nvPr/>
        </p:nvCxnSpPr>
        <p:spPr>
          <a:xfrm flipH="1" flipV="1">
            <a:off x="3419475" y="3644900"/>
            <a:ext cx="1223963" cy="20875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 de flecha"/>
          <p:cNvCxnSpPr>
            <a:stCxn id="19460" idx="0"/>
          </p:cNvCxnSpPr>
          <p:nvPr/>
        </p:nvCxnSpPr>
        <p:spPr>
          <a:xfrm flipH="1" flipV="1">
            <a:off x="2987675" y="3644900"/>
            <a:ext cx="1655763" cy="20875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GT" dirty="0" smtClean="0">
                <a:solidFill>
                  <a:schemeClr val="bg1"/>
                </a:solidFill>
              </a:rPr>
              <a:t>Espacio perineal superficial</a:t>
            </a:r>
            <a:endParaRPr lang="es-GT" dirty="0">
              <a:solidFill>
                <a:schemeClr val="bg1"/>
              </a:solidFill>
            </a:endParaRPr>
          </a:p>
        </p:txBody>
      </p:sp>
      <p:sp>
        <p:nvSpPr>
          <p:cNvPr id="20483" name="3 Marcador de contenido"/>
          <p:cNvSpPr>
            <a:spLocks noGrp="1"/>
          </p:cNvSpPr>
          <p:nvPr>
            <p:ph idx="1"/>
          </p:nvPr>
        </p:nvSpPr>
        <p:spPr>
          <a:xfrm>
            <a:off x="457200" y="692150"/>
            <a:ext cx="8229600" cy="5434013"/>
          </a:xfrm>
        </p:spPr>
        <p:txBody>
          <a:bodyPr/>
          <a:lstStyle/>
          <a:p>
            <a:r>
              <a:rPr lang="es-GT" smtClean="0"/>
              <a:t>Espacio potencial entre la capa membranosa (Colles) y fascia perineal profunda (Gallaudet)</a:t>
            </a:r>
          </a:p>
          <a:p>
            <a:r>
              <a:rPr lang="es-GT" smtClean="0">
                <a:solidFill>
                  <a:schemeClr val="bg1"/>
                </a:solidFill>
              </a:rPr>
              <a:t>Hombre</a:t>
            </a:r>
            <a:r>
              <a:rPr lang="es-GT" smtClean="0"/>
              <a:t>: raíz del pene y sus músculos- porción proximal de la uretra esponjosa-M. transverso superficial-vasos y nervios pudendos</a:t>
            </a:r>
          </a:p>
          <a:p>
            <a:endParaRPr lang="es-GT" smtClean="0"/>
          </a:p>
          <a:p>
            <a:r>
              <a:rPr lang="es-GT" smtClean="0">
                <a:solidFill>
                  <a:schemeClr val="bg1"/>
                </a:solidFill>
              </a:rPr>
              <a:t>Mujer</a:t>
            </a:r>
            <a:r>
              <a:rPr lang="es-GT" smtClean="0"/>
              <a:t>: clítoris y sus músculos- bulbo del vestíbulo y su musculo-glándulas vestibulares mayores-M. transverso superficial-vasos y nervios derivados de los pudendos</a:t>
            </a:r>
          </a:p>
          <a:p>
            <a:endParaRPr lang="es-GT" smtClean="0"/>
          </a:p>
          <a:p>
            <a:pPr>
              <a:buFont typeface="Arial" charset="0"/>
              <a:buNone/>
            </a:pPr>
            <a:endParaRPr lang="es-GT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Título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613"/>
          </a:xfrm>
        </p:spPr>
        <p:txBody>
          <a:bodyPr/>
          <a:lstStyle/>
          <a:p>
            <a:r>
              <a:rPr lang="es-GT" smtClean="0"/>
              <a:t>Periné </a:t>
            </a:r>
          </a:p>
        </p:txBody>
      </p:sp>
      <p:sp>
        <p:nvSpPr>
          <p:cNvPr id="3075" name="2 Marcador de contenido"/>
          <p:cNvSpPr>
            <a:spLocks noGrp="1"/>
          </p:cNvSpPr>
          <p:nvPr>
            <p:ph idx="1"/>
          </p:nvPr>
        </p:nvSpPr>
        <p:spPr>
          <a:xfrm>
            <a:off x="457200" y="765175"/>
            <a:ext cx="8229600" cy="5759450"/>
          </a:xfrm>
        </p:spPr>
        <p:txBody>
          <a:bodyPr/>
          <a:lstStyle/>
          <a:p>
            <a:r>
              <a:rPr lang="es-GT" smtClean="0"/>
              <a:t>Compartimiento superficial</a:t>
            </a:r>
          </a:p>
          <a:p>
            <a:r>
              <a:rPr lang="es-GT" smtClean="0"/>
              <a:t>Limites: abertura inferior de la pelvis y separado de la cavidad pélvica por la fascia que cubre la cara inferior del diafragma pélvico</a:t>
            </a:r>
          </a:p>
          <a:p>
            <a:r>
              <a:rPr lang="es-GT" smtClean="0"/>
              <a:t>El Periné es le porción estrecha entre los muslos (</a:t>
            </a:r>
            <a:r>
              <a:rPr lang="es-GT" smtClean="0">
                <a:solidFill>
                  <a:schemeClr val="bg1"/>
                </a:solidFill>
              </a:rPr>
              <a:t>superficie corporal</a:t>
            </a:r>
            <a:r>
              <a:rPr lang="es-GT" smtClean="0"/>
              <a:t>)</a:t>
            </a:r>
          </a:p>
          <a:p>
            <a:r>
              <a:rPr lang="es-GT" smtClean="0"/>
              <a:t>Rombo limitado por: </a:t>
            </a:r>
            <a:r>
              <a:rPr lang="es-GT" smtClean="0">
                <a:solidFill>
                  <a:schemeClr val="bg1"/>
                </a:solidFill>
              </a:rPr>
              <a:t>anterior</a:t>
            </a:r>
            <a:r>
              <a:rPr lang="es-GT" smtClean="0"/>
              <a:t> el monte del pubis-</a:t>
            </a:r>
            <a:r>
              <a:rPr lang="es-GT" smtClean="0">
                <a:solidFill>
                  <a:schemeClr val="bg1"/>
                </a:solidFill>
              </a:rPr>
              <a:t>posterior</a:t>
            </a:r>
            <a:r>
              <a:rPr lang="es-GT" smtClean="0"/>
              <a:t> los pliegues glúteos y el extremo superior de la hendidura glútea-</a:t>
            </a:r>
            <a:r>
              <a:rPr lang="es-GT" smtClean="0">
                <a:solidFill>
                  <a:schemeClr val="bg1"/>
                </a:solidFill>
              </a:rPr>
              <a:t>lateral</a:t>
            </a:r>
            <a:r>
              <a:rPr lang="es-GT" smtClean="0"/>
              <a:t> las caras mediales de los muslos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cq\Documents\Clases 2013 y programa\pelvis sin letras\Figure 3.53.jpg"/>
          <p:cNvPicPr>
            <a:picLocks noChangeAspect="1" noChangeArrowheads="1"/>
          </p:cNvPicPr>
          <p:nvPr/>
        </p:nvPicPr>
        <p:blipFill>
          <a:blip r:embed="rId2" cstate="print"/>
          <a:srcRect l="5882" t="43156" r="57059" b="30838"/>
          <a:stretch>
            <a:fillRect/>
          </a:stretch>
        </p:blipFill>
        <p:spPr bwMode="auto">
          <a:xfrm>
            <a:off x="0" y="0"/>
            <a:ext cx="4745038" cy="429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2" descr="C:\Users\cq\Documents\Clases 2013 y programa\pelvis sin letras\Figure 3.53.jpg"/>
          <p:cNvPicPr>
            <a:picLocks noChangeAspect="1" noChangeArrowheads="1"/>
          </p:cNvPicPr>
          <p:nvPr/>
        </p:nvPicPr>
        <p:blipFill>
          <a:blip r:embed="rId2" cstate="print"/>
          <a:srcRect l="58237" t="43156" r="2351" b="28275"/>
          <a:stretch>
            <a:fillRect/>
          </a:stretch>
        </p:blipFill>
        <p:spPr bwMode="auto">
          <a:xfrm>
            <a:off x="4500563" y="0"/>
            <a:ext cx="4608512" cy="430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8 CuadroTexto"/>
          <p:cNvSpPr txBox="1">
            <a:spLocks noChangeArrowheads="1"/>
          </p:cNvSpPr>
          <p:nvPr/>
        </p:nvSpPr>
        <p:spPr bwMode="auto">
          <a:xfrm>
            <a:off x="2987675" y="6237288"/>
            <a:ext cx="26638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GT" sz="2400" b="1">
                <a:solidFill>
                  <a:schemeClr val="bg1"/>
                </a:solidFill>
                <a:latin typeface="Calibri" pitchFamily="34" charset="0"/>
              </a:rPr>
              <a:t>Capa membranosa</a:t>
            </a:r>
          </a:p>
        </p:txBody>
      </p:sp>
      <p:cxnSp>
        <p:nvCxnSpPr>
          <p:cNvPr id="13" name="12 Conector recto de flecha"/>
          <p:cNvCxnSpPr>
            <a:stCxn id="21508" idx="3"/>
          </p:cNvCxnSpPr>
          <p:nvPr/>
        </p:nvCxnSpPr>
        <p:spPr>
          <a:xfrm flipV="1">
            <a:off x="5651500" y="3500438"/>
            <a:ext cx="2305050" cy="296703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 de flecha"/>
          <p:cNvCxnSpPr>
            <a:stCxn id="21508" idx="1"/>
          </p:cNvCxnSpPr>
          <p:nvPr/>
        </p:nvCxnSpPr>
        <p:spPr>
          <a:xfrm flipH="1" flipV="1">
            <a:off x="1116013" y="3789363"/>
            <a:ext cx="1871662" cy="267811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11" name="20 CuadroTexto"/>
          <p:cNvSpPr txBox="1">
            <a:spLocks noChangeArrowheads="1"/>
          </p:cNvSpPr>
          <p:nvPr/>
        </p:nvSpPr>
        <p:spPr bwMode="auto">
          <a:xfrm>
            <a:off x="3132138" y="4868863"/>
            <a:ext cx="2232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GT" sz="2400" b="1">
                <a:solidFill>
                  <a:schemeClr val="bg1"/>
                </a:solidFill>
                <a:latin typeface="Calibri" pitchFamily="34" charset="0"/>
              </a:rPr>
              <a:t>Fascia profunda</a:t>
            </a:r>
          </a:p>
        </p:txBody>
      </p:sp>
      <p:cxnSp>
        <p:nvCxnSpPr>
          <p:cNvPr id="23" name="22 Conector recto de flecha"/>
          <p:cNvCxnSpPr>
            <a:stCxn id="21511" idx="3"/>
          </p:cNvCxnSpPr>
          <p:nvPr/>
        </p:nvCxnSpPr>
        <p:spPr>
          <a:xfrm flipV="1">
            <a:off x="5364163" y="3141663"/>
            <a:ext cx="1728787" cy="195897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24 Conector recto de flecha"/>
          <p:cNvCxnSpPr>
            <a:stCxn id="21511" idx="1"/>
          </p:cNvCxnSpPr>
          <p:nvPr/>
        </p:nvCxnSpPr>
        <p:spPr>
          <a:xfrm flipH="1" flipV="1">
            <a:off x="1619250" y="3357563"/>
            <a:ext cx="1512888" cy="174307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3 Título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5175"/>
          </a:xfrm>
        </p:spPr>
        <p:txBody>
          <a:bodyPr/>
          <a:lstStyle/>
          <a:p>
            <a:r>
              <a:rPr lang="es-GT" smtClean="0">
                <a:solidFill>
                  <a:schemeClr val="bg1"/>
                </a:solidFill>
              </a:rPr>
              <a:t>Espacio perineal profundo</a:t>
            </a:r>
          </a:p>
        </p:txBody>
      </p:sp>
      <p:sp>
        <p:nvSpPr>
          <p:cNvPr id="22531" name="4 Marcador de contenido"/>
          <p:cNvSpPr>
            <a:spLocks noGrp="1"/>
          </p:cNvSpPr>
          <p:nvPr>
            <p:ph idx="1"/>
          </p:nvPr>
        </p:nvSpPr>
        <p:spPr>
          <a:xfrm>
            <a:off x="457200" y="765175"/>
            <a:ext cx="8229600" cy="5688013"/>
          </a:xfrm>
        </p:spPr>
        <p:txBody>
          <a:bodyPr/>
          <a:lstStyle/>
          <a:p>
            <a:r>
              <a:rPr lang="es-GT" smtClean="0"/>
              <a:t>Limitado inferiormente por la </a:t>
            </a:r>
            <a:r>
              <a:rPr lang="es-GT" smtClean="0">
                <a:solidFill>
                  <a:schemeClr val="bg1"/>
                </a:solidFill>
              </a:rPr>
              <a:t>fascia perineal profunda</a:t>
            </a:r>
            <a:r>
              <a:rPr lang="es-GT" smtClean="0"/>
              <a:t> (membrana perineal o de Gallaudet) y el recubrimiento inferior del </a:t>
            </a:r>
            <a:r>
              <a:rPr lang="es-GT" smtClean="0">
                <a:solidFill>
                  <a:schemeClr val="bg1"/>
                </a:solidFill>
              </a:rPr>
              <a:t>diafragma pélvico </a:t>
            </a:r>
            <a:r>
              <a:rPr lang="es-GT" smtClean="0"/>
              <a:t>, lateralmente por la porción inferior de la membrana obturatriz (del obturador interno)</a:t>
            </a:r>
          </a:p>
          <a:p>
            <a:endParaRPr lang="es-GT" smtClean="0"/>
          </a:p>
          <a:p>
            <a:r>
              <a:rPr lang="es-GT" smtClean="0"/>
              <a:t>Comprende los recesos isquioanales llenos de grasa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cq\Documents\Clases 2013 y programa\pelvis sin letras\Figure 3.53.jpg"/>
          <p:cNvPicPr>
            <a:picLocks noChangeAspect="1" noChangeArrowheads="1"/>
          </p:cNvPicPr>
          <p:nvPr/>
        </p:nvPicPr>
        <p:blipFill>
          <a:blip r:embed="rId2" cstate="print"/>
          <a:srcRect l="5882" t="43156" r="57059" b="30838"/>
          <a:stretch>
            <a:fillRect/>
          </a:stretch>
        </p:blipFill>
        <p:spPr bwMode="auto">
          <a:xfrm>
            <a:off x="0" y="1008063"/>
            <a:ext cx="4745038" cy="429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2" descr="C:\Users\cq\Documents\Clases 2013 y programa\pelvis sin letras\Figure 3.53.jpg"/>
          <p:cNvPicPr>
            <a:picLocks noChangeAspect="1" noChangeArrowheads="1"/>
          </p:cNvPicPr>
          <p:nvPr/>
        </p:nvPicPr>
        <p:blipFill>
          <a:blip r:embed="rId2" cstate="print"/>
          <a:srcRect l="58237" t="43156" r="2351" b="28275"/>
          <a:stretch>
            <a:fillRect/>
          </a:stretch>
        </p:blipFill>
        <p:spPr bwMode="auto">
          <a:xfrm>
            <a:off x="4500563" y="993775"/>
            <a:ext cx="4608512" cy="430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9 Título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050"/>
          </a:xfrm>
        </p:spPr>
        <p:txBody>
          <a:bodyPr/>
          <a:lstStyle/>
          <a:p>
            <a:r>
              <a:rPr lang="es-GT" sz="3600" smtClean="0"/>
              <a:t>Espacio perineal profundo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6191250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GT" dirty="0" smtClean="0"/>
              <a:t>Parte de la uretra ventralmente (anterior)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GT" dirty="0" smtClean="0"/>
              <a:t>Porción inferior de esfínter externo de la uretra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GT" dirty="0" smtClean="0"/>
              <a:t>Almohadillas adiposas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s-GT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GT" dirty="0" smtClean="0"/>
              <a:t>Porción intermedia de la uretra-M. transverso profundo-glándulas bulbouretrales-vasos y nervios </a:t>
            </a:r>
            <a:r>
              <a:rPr lang="es-GT" dirty="0" smtClean="0">
                <a:solidFill>
                  <a:schemeClr val="bg1"/>
                </a:solidFill>
              </a:rPr>
              <a:t>en el hombre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s-GT" dirty="0" smtClean="0">
              <a:solidFill>
                <a:schemeClr val="bg1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GT" dirty="0" smtClean="0"/>
              <a:t>Porción proximal de la uretra-masa de musculo liso (no transversos)-vasos y nervios</a:t>
            </a:r>
            <a:r>
              <a:rPr lang="es-GT" dirty="0" smtClean="0">
                <a:solidFill>
                  <a:schemeClr val="bg1"/>
                </a:solidFill>
              </a:rPr>
              <a:t> en la mujer </a:t>
            </a:r>
            <a:endParaRPr lang="es-GT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s-G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cq\Documents\Clases 2013 y programa\pelvis sin letras\Figure 3.53.jpg"/>
          <p:cNvPicPr>
            <a:picLocks noChangeAspect="1" noChangeArrowheads="1"/>
          </p:cNvPicPr>
          <p:nvPr/>
        </p:nvPicPr>
        <p:blipFill>
          <a:blip r:embed="rId2" cstate="print"/>
          <a:srcRect l="58017" t="8669" r="11191" b="63788"/>
          <a:stretch>
            <a:fillRect/>
          </a:stretch>
        </p:blipFill>
        <p:spPr bwMode="auto">
          <a:xfrm>
            <a:off x="5233988" y="2349500"/>
            <a:ext cx="3910012" cy="450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2" descr="C:\Users\cq\Documents\Clases 2013 y programa\pelvis sin letras\Figure 3.53.jpg"/>
          <p:cNvPicPr>
            <a:picLocks noChangeAspect="1" noChangeArrowheads="1"/>
          </p:cNvPicPr>
          <p:nvPr/>
        </p:nvPicPr>
        <p:blipFill>
          <a:blip r:embed="rId2" cstate="print"/>
          <a:srcRect l="4706" t="8669" r="55229" b="72839"/>
          <a:stretch>
            <a:fillRect/>
          </a:stretch>
        </p:blipFill>
        <p:spPr bwMode="auto">
          <a:xfrm>
            <a:off x="0" y="0"/>
            <a:ext cx="5148263" cy="306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1 Título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613"/>
          </a:xfrm>
        </p:spPr>
        <p:txBody>
          <a:bodyPr/>
          <a:lstStyle/>
          <a:p>
            <a:r>
              <a:rPr lang="es-GT" smtClean="0">
                <a:solidFill>
                  <a:schemeClr val="bg1"/>
                </a:solidFill>
              </a:rPr>
              <a:t>Conducto pudendo</a:t>
            </a:r>
          </a:p>
        </p:txBody>
      </p:sp>
      <p:sp>
        <p:nvSpPr>
          <p:cNvPr id="26627" name="2 Marcador de contenido"/>
          <p:cNvSpPr>
            <a:spLocks noGrp="1"/>
          </p:cNvSpPr>
          <p:nvPr>
            <p:ph idx="1"/>
          </p:nvPr>
        </p:nvSpPr>
        <p:spPr>
          <a:xfrm>
            <a:off x="457200" y="765175"/>
            <a:ext cx="8229600" cy="5832475"/>
          </a:xfrm>
        </p:spPr>
        <p:txBody>
          <a:bodyPr/>
          <a:lstStyle/>
          <a:p>
            <a:r>
              <a:rPr lang="es-GT" smtClean="0"/>
              <a:t>Vía de paso horizontal dentro de la fascia obturatriz, que tapiza la cara lateral de la fosa isquioanal</a:t>
            </a:r>
          </a:p>
          <a:p>
            <a:r>
              <a:rPr lang="es-GT" smtClean="0"/>
              <a:t>Su apertura posterior es a nivel de la escotadura ciática menor, donde entran vasos pudendos-nervio pudendo y nervio del m. obturador interno</a:t>
            </a:r>
          </a:p>
          <a:p>
            <a:r>
              <a:rPr lang="es-GT" smtClean="0"/>
              <a:t>Ahí se originan la arteria y nervio rectal inferior para el esfínter externo del ano y piel perianal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cq\Documents\Clases 2013 y programa\pelvis sin letras\Figure 3.54.jpg"/>
          <p:cNvPicPr>
            <a:picLocks noChangeAspect="1" noChangeArrowheads="1"/>
          </p:cNvPicPr>
          <p:nvPr/>
        </p:nvPicPr>
        <p:blipFill>
          <a:blip r:embed="rId2" cstate="print"/>
          <a:srcRect l="3107" t="835" r="42641" b="69531"/>
          <a:stretch>
            <a:fillRect/>
          </a:stretch>
        </p:blipFill>
        <p:spPr bwMode="auto">
          <a:xfrm>
            <a:off x="4751388" y="3328988"/>
            <a:ext cx="4392612" cy="352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3" descr="C:\Users\cq\Documents\Clases 2013 y programa\pelvis sin letras\Figure 3.55.jpg"/>
          <p:cNvPicPr>
            <a:picLocks noChangeAspect="1" noChangeArrowheads="1"/>
          </p:cNvPicPr>
          <p:nvPr/>
        </p:nvPicPr>
        <p:blipFill>
          <a:blip r:embed="rId3" cstate="print"/>
          <a:srcRect l="25346" r="23325" b="62427"/>
          <a:stretch>
            <a:fillRect/>
          </a:stretch>
        </p:blipFill>
        <p:spPr bwMode="auto">
          <a:xfrm>
            <a:off x="0" y="0"/>
            <a:ext cx="583247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Elipse"/>
          <p:cNvSpPr/>
          <p:nvPr/>
        </p:nvSpPr>
        <p:spPr>
          <a:xfrm>
            <a:off x="3635375" y="2276475"/>
            <a:ext cx="288925" cy="57626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GT"/>
          </a:p>
        </p:txBody>
      </p:sp>
      <p:sp>
        <p:nvSpPr>
          <p:cNvPr id="27653" name="4 CuadroTexto"/>
          <p:cNvSpPr txBox="1">
            <a:spLocks noChangeArrowheads="1"/>
          </p:cNvSpPr>
          <p:nvPr/>
        </p:nvSpPr>
        <p:spPr bwMode="auto">
          <a:xfrm>
            <a:off x="5867400" y="1196975"/>
            <a:ext cx="26654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GT" sz="2400" b="1">
                <a:solidFill>
                  <a:schemeClr val="bg1"/>
                </a:solidFill>
                <a:latin typeface="Calibri" pitchFamily="34" charset="0"/>
              </a:rPr>
              <a:t>Conducto pudendo</a:t>
            </a:r>
          </a:p>
        </p:txBody>
      </p:sp>
      <p:cxnSp>
        <p:nvCxnSpPr>
          <p:cNvPr id="7" name="6 Conector recto de flecha"/>
          <p:cNvCxnSpPr>
            <a:stCxn id="27653" idx="1"/>
          </p:cNvCxnSpPr>
          <p:nvPr/>
        </p:nvCxnSpPr>
        <p:spPr>
          <a:xfrm flipH="1">
            <a:off x="3924300" y="1427163"/>
            <a:ext cx="1943100" cy="922337"/>
          </a:xfrm>
          <a:prstGeom prst="straightConnector1">
            <a:avLst/>
          </a:prstGeom>
          <a:ln w="38100">
            <a:solidFill>
              <a:srgbClr val="005C2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 Elipse"/>
          <p:cNvSpPr/>
          <p:nvPr/>
        </p:nvSpPr>
        <p:spPr>
          <a:xfrm rot="2103996">
            <a:off x="1939925" y="2576513"/>
            <a:ext cx="438150" cy="24447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GT"/>
          </a:p>
        </p:txBody>
      </p:sp>
      <p:sp>
        <p:nvSpPr>
          <p:cNvPr id="27656" name="8 CuadroTexto"/>
          <p:cNvSpPr txBox="1">
            <a:spLocks noChangeArrowheads="1"/>
          </p:cNvSpPr>
          <p:nvPr/>
        </p:nvSpPr>
        <p:spPr bwMode="auto">
          <a:xfrm>
            <a:off x="323850" y="4292600"/>
            <a:ext cx="18716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GT" sz="2000" b="1">
                <a:solidFill>
                  <a:schemeClr val="bg1"/>
                </a:solidFill>
                <a:latin typeface="Calibri" pitchFamily="34" charset="0"/>
              </a:rPr>
              <a:t>Arteria y nervio rectal inferior</a:t>
            </a:r>
          </a:p>
        </p:txBody>
      </p:sp>
      <p:cxnSp>
        <p:nvCxnSpPr>
          <p:cNvPr id="11" name="10 Conector recto de flecha"/>
          <p:cNvCxnSpPr>
            <a:stCxn id="27656" idx="0"/>
            <a:endCxn id="8" idx="4"/>
          </p:cNvCxnSpPr>
          <p:nvPr/>
        </p:nvCxnSpPr>
        <p:spPr>
          <a:xfrm flipV="1">
            <a:off x="1258888" y="2798763"/>
            <a:ext cx="830262" cy="1493837"/>
          </a:xfrm>
          <a:prstGeom prst="straightConnector1">
            <a:avLst/>
          </a:prstGeom>
          <a:ln w="38100">
            <a:solidFill>
              <a:srgbClr val="005C2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11 Elipse"/>
          <p:cNvSpPr/>
          <p:nvPr/>
        </p:nvSpPr>
        <p:spPr>
          <a:xfrm>
            <a:off x="7235825" y="5157788"/>
            <a:ext cx="360363" cy="215900"/>
          </a:xfrm>
          <a:prstGeom prst="ellips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GT"/>
          </a:p>
        </p:txBody>
      </p:sp>
      <p:cxnSp>
        <p:nvCxnSpPr>
          <p:cNvPr id="14" name="13 Conector recto de flecha"/>
          <p:cNvCxnSpPr>
            <a:stCxn id="27653" idx="2"/>
          </p:cNvCxnSpPr>
          <p:nvPr/>
        </p:nvCxnSpPr>
        <p:spPr>
          <a:xfrm>
            <a:off x="7200900" y="1658938"/>
            <a:ext cx="179388" cy="3498850"/>
          </a:xfrm>
          <a:prstGeom prst="straightConnector1">
            <a:avLst/>
          </a:prstGeom>
          <a:ln w="38100">
            <a:solidFill>
              <a:srgbClr val="005C2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cq\Documents\Clases 2013 y programa\pelvis sin letras\Figure 3.56.jpg"/>
          <p:cNvPicPr>
            <a:picLocks noChangeAspect="1" noChangeArrowheads="1"/>
          </p:cNvPicPr>
          <p:nvPr/>
        </p:nvPicPr>
        <p:blipFill>
          <a:blip r:embed="rId2" cstate="print"/>
          <a:srcRect l="41885" t="17352" r="7689" b="16750"/>
          <a:stretch>
            <a:fillRect/>
          </a:stretch>
        </p:blipFill>
        <p:spPr bwMode="auto">
          <a:xfrm>
            <a:off x="0" y="0"/>
            <a:ext cx="55768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2 CuadroTexto"/>
          <p:cNvSpPr txBox="1">
            <a:spLocks noChangeArrowheads="1"/>
          </p:cNvSpPr>
          <p:nvPr/>
        </p:nvSpPr>
        <p:spPr bwMode="auto">
          <a:xfrm>
            <a:off x="5724525" y="4203700"/>
            <a:ext cx="341947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GT" sz="2800">
                <a:solidFill>
                  <a:schemeClr val="bg1"/>
                </a:solidFill>
                <a:latin typeface="Calibri" pitchFamily="34" charset="0"/>
              </a:rPr>
              <a:t>Conducto pudendo</a:t>
            </a:r>
          </a:p>
          <a:p>
            <a:r>
              <a:rPr lang="es-GT" sz="2800">
                <a:solidFill>
                  <a:schemeClr val="bg1"/>
                </a:solidFill>
                <a:latin typeface="Calibri" pitchFamily="34" charset="0"/>
              </a:rPr>
              <a:t>Vista posterior</a:t>
            </a:r>
          </a:p>
        </p:txBody>
      </p:sp>
      <p:sp>
        <p:nvSpPr>
          <p:cNvPr id="4" name="3 Elipse"/>
          <p:cNvSpPr/>
          <p:nvPr/>
        </p:nvSpPr>
        <p:spPr>
          <a:xfrm>
            <a:off x="3276600" y="4221163"/>
            <a:ext cx="287338" cy="720725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GT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2 Marcador de contenido"/>
          <p:cNvSpPr>
            <a:spLocks noGrp="1"/>
          </p:cNvSpPr>
          <p:nvPr>
            <p:ph idx="1"/>
          </p:nvPr>
        </p:nvSpPr>
        <p:spPr>
          <a:xfrm>
            <a:off x="457200" y="476250"/>
            <a:ext cx="8229600" cy="6048375"/>
          </a:xfrm>
        </p:spPr>
        <p:txBody>
          <a:bodyPr/>
          <a:lstStyle/>
          <a:p>
            <a:r>
              <a:rPr lang="es-GT" smtClean="0"/>
              <a:t>Hacia su extremo anterior (distal) del conducto pudendo la </a:t>
            </a:r>
            <a:r>
              <a:rPr lang="es-GT" smtClean="0">
                <a:solidFill>
                  <a:schemeClr val="bg1"/>
                </a:solidFill>
              </a:rPr>
              <a:t>arteria y el nervio </a:t>
            </a:r>
            <a:r>
              <a:rPr lang="es-GT" smtClean="0"/>
              <a:t>se bifurcan, dando origen a </a:t>
            </a:r>
            <a:r>
              <a:rPr lang="es-GT" smtClean="0">
                <a:solidFill>
                  <a:schemeClr val="bg1"/>
                </a:solidFill>
              </a:rPr>
              <a:t>la arteria y nervio perineal</a:t>
            </a:r>
            <a:r>
              <a:rPr lang="es-GT" smtClean="0"/>
              <a:t>, que se distribuye en el espacio perineal superficial</a:t>
            </a:r>
          </a:p>
          <a:p>
            <a:r>
              <a:rPr lang="es-GT" smtClean="0"/>
              <a:t>También da origen a los </a:t>
            </a:r>
            <a:r>
              <a:rPr lang="es-GT" smtClean="0">
                <a:solidFill>
                  <a:schemeClr val="bg1"/>
                </a:solidFill>
              </a:rPr>
              <a:t>nervios y arterias dorsales del pene o del clítoris</a:t>
            </a:r>
            <a:r>
              <a:rPr lang="es-GT" smtClean="0"/>
              <a:t> (en el espacio perineal profundo)</a:t>
            </a:r>
          </a:p>
          <a:p>
            <a:r>
              <a:rPr lang="es-GT" smtClean="0"/>
              <a:t>El </a:t>
            </a:r>
            <a:r>
              <a:rPr lang="es-GT" smtClean="0">
                <a:solidFill>
                  <a:schemeClr val="bg1"/>
                </a:solidFill>
              </a:rPr>
              <a:t>nervio dorsal </a:t>
            </a:r>
            <a:r>
              <a:rPr lang="es-GT" smtClean="0"/>
              <a:t>es el principal sensitivo, especialmente en el extremo distal del glande</a:t>
            </a:r>
          </a:p>
        </p:txBody>
      </p:sp>
      <p:sp>
        <p:nvSpPr>
          <p:cNvPr id="4" name="3 Elipse"/>
          <p:cNvSpPr/>
          <p:nvPr/>
        </p:nvSpPr>
        <p:spPr>
          <a:xfrm>
            <a:off x="1187450" y="5876925"/>
            <a:ext cx="504825" cy="504825"/>
          </a:xfrm>
          <a:prstGeom prst="ellips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GT"/>
          </a:p>
        </p:txBody>
      </p:sp>
      <p:cxnSp>
        <p:nvCxnSpPr>
          <p:cNvPr id="6" name="5 Conector recto de flecha"/>
          <p:cNvCxnSpPr>
            <a:stCxn id="4" idx="7"/>
          </p:cNvCxnSpPr>
          <p:nvPr/>
        </p:nvCxnSpPr>
        <p:spPr>
          <a:xfrm flipV="1">
            <a:off x="1617663" y="5661025"/>
            <a:ext cx="433387" cy="290513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Elipse"/>
          <p:cNvSpPr/>
          <p:nvPr/>
        </p:nvSpPr>
        <p:spPr>
          <a:xfrm>
            <a:off x="4859338" y="5949950"/>
            <a:ext cx="504825" cy="503238"/>
          </a:xfrm>
          <a:prstGeom prst="ellips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GT"/>
          </a:p>
        </p:txBody>
      </p:sp>
      <p:cxnSp>
        <p:nvCxnSpPr>
          <p:cNvPr id="9" name="8 Conector recto"/>
          <p:cNvCxnSpPr>
            <a:stCxn id="7" idx="1"/>
          </p:cNvCxnSpPr>
          <p:nvPr/>
        </p:nvCxnSpPr>
        <p:spPr>
          <a:xfrm flipH="1" flipV="1">
            <a:off x="4572000" y="5732463"/>
            <a:ext cx="361950" cy="290512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/>
          <p:nvPr/>
        </p:nvCxnSpPr>
        <p:spPr>
          <a:xfrm flipH="1">
            <a:off x="4500563" y="5732463"/>
            <a:ext cx="431800" cy="28892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704" name="13 CuadroTexto"/>
          <p:cNvSpPr txBox="1">
            <a:spLocks noChangeArrowheads="1"/>
          </p:cNvSpPr>
          <p:nvPr/>
        </p:nvSpPr>
        <p:spPr bwMode="auto">
          <a:xfrm>
            <a:off x="2843213" y="5805488"/>
            <a:ext cx="5048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GT" sz="2800">
                <a:latin typeface="Calibri" pitchFamily="34" charset="0"/>
              </a:rPr>
              <a:t>y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cq\Documents\Clases 2013 y programa\pelvis sin letras\Figure 3.64.jpg"/>
          <p:cNvPicPr>
            <a:picLocks noChangeAspect="1" noChangeArrowheads="1"/>
          </p:cNvPicPr>
          <p:nvPr/>
        </p:nvPicPr>
        <p:blipFill>
          <a:blip r:embed="rId2" cstate="print"/>
          <a:srcRect b="1564"/>
          <a:stretch>
            <a:fillRect/>
          </a:stretch>
        </p:blipFill>
        <p:spPr bwMode="auto">
          <a:xfrm>
            <a:off x="1619250" y="0"/>
            <a:ext cx="61404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Rectángulo"/>
          <p:cNvSpPr/>
          <p:nvPr/>
        </p:nvSpPr>
        <p:spPr>
          <a:xfrm>
            <a:off x="4787900" y="5229225"/>
            <a:ext cx="2663825" cy="1557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GT" dirty="0"/>
          </a:p>
        </p:txBody>
      </p:sp>
      <p:sp>
        <p:nvSpPr>
          <p:cNvPr id="30724" name="10 CuadroTexto"/>
          <p:cNvSpPr txBox="1">
            <a:spLocks noChangeArrowheads="1"/>
          </p:cNvSpPr>
          <p:nvPr/>
        </p:nvSpPr>
        <p:spPr bwMode="auto">
          <a:xfrm>
            <a:off x="-36513" y="4221163"/>
            <a:ext cx="25923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GT" sz="2400" b="1">
                <a:latin typeface="Calibri" pitchFamily="34" charset="0"/>
              </a:rPr>
              <a:t>N. Dorsal del pene</a:t>
            </a:r>
          </a:p>
        </p:txBody>
      </p:sp>
      <p:cxnSp>
        <p:nvCxnSpPr>
          <p:cNvPr id="13" name="12 Conector recto de flecha"/>
          <p:cNvCxnSpPr>
            <a:stCxn id="30724" idx="3"/>
          </p:cNvCxnSpPr>
          <p:nvPr/>
        </p:nvCxnSpPr>
        <p:spPr>
          <a:xfrm>
            <a:off x="2555875" y="4451350"/>
            <a:ext cx="647700" cy="1065213"/>
          </a:xfrm>
          <a:prstGeom prst="straightConnector1">
            <a:avLst/>
          </a:prstGeom>
          <a:ln w="38100">
            <a:solidFill>
              <a:srgbClr val="005C2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26" name="16 CuadroTexto"/>
          <p:cNvSpPr txBox="1">
            <a:spLocks noChangeArrowheads="1"/>
          </p:cNvSpPr>
          <p:nvPr/>
        </p:nvSpPr>
        <p:spPr bwMode="auto">
          <a:xfrm>
            <a:off x="6516688" y="4581525"/>
            <a:ext cx="16557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GT" sz="2400" b="1">
                <a:latin typeface="Calibri" pitchFamily="34" charset="0"/>
              </a:rPr>
              <a:t>N. perineal</a:t>
            </a:r>
          </a:p>
        </p:txBody>
      </p:sp>
      <p:cxnSp>
        <p:nvCxnSpPr>
          <p:cNvPr id="19" name="18 Conector recto de flecha"/>
          <p:cNvCxnSpPr>
            <a:stCxn id="30726" idx="1"/>
          </p:cNvCxnSpPr>
          <p:nvPr/>
        </p:nvCxnSpPr>
        <p:spPr>
          <a:xfrm flipH="1" flipV="1">
            <a:off x="5292725" y="4221163"/>
            <a:ext cx="1223963" cy="590550"/>
          </a:xfrm>
          <a:prstGeom prst="straightConnector1">
            <a:avLst/>
          </a:prstGeom>
          <a:ln w="38100">
            <a:solidFill>
              <a:srgbClr val="005C2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22 Conector recto de flecha"/>
          <p:cNvCxnSpPr>
            <a:stCxn id="30724" idx="3"/>
          </p:cNvCxnSpPr>
          <p:nvPr/>
        </p:nvCxnSpPr>
        <p:spPr>
          <a:xfrm flipV="1">
            <a:off x="2555875" y="4149725"/>
            <a:ext cx="503238" cy="301625"/>
          </a:xfrm>
          <a:prstGeom prst="straightConnector1">
            <a:avLst/>
          </a:prstGeom>
          <a:ln w="38100">
            <a:solidFill>
              <a:srgbClr val="005C2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tumatrona.org/wp-content/uploads/2013/07/mmasaje-perineal-300x295.jpg"/>
          <p:cNvPicPr>
            <a:picLocks noChangeAspect="1" noChangeArrowheads="1"/>
          </p:cNvPicPr>
          <p:nvPr/>
        </p:nvPicPr>
        <p:blipFill>
          <a:blip r:embed="rId2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-36513" y="25400"/>
            <a:ext cx="6948488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3 Conector recto"/>
          <p:cNvCxnSpPr/>
          <p:nvPr/>
        </p:nvCxnSpPr>
        <p:spPr>
          <a:xfrm>
            <a:off x="4859338" y="4221163"/>
            <a:ext cx="865187" cy="1152525"/>
          </a:xfrm>
          <a:prstGeom prst="line">
            <a:avLst/>
          </a:prstGeom>
          <a:ln>
            <a:solidFill>
              <a:schemeClr val="accent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0" name="4 CuadroTexto"/>
          <p:cNvSpPr txBox="1">
            <a:spLocks noChangeArrowheads="1"/>
          </p:cNvSpPr>
          <p:nvPr/>
        </p:nvSpPr>
        <p:spPr bwMode="auto">
          <a:xfrm>
            <a:off x="4932363" y="5435600"/>
            <a:ext cx="1727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GT" b="1">
                <a:latin typeface="Calibri" pitchFamily="34" charset="0"/>
              </a:rPr>
              <a:t>Pliegues glúteos</a:t>
            </a:r>
          </a:p>
        </p:txBody>
      </p:sp>
      <p:pic>
        <p:nvPicPr>
          <p:cNvPr id="4101" name="Picture 4" descr="http://www.enplenitud.com/imagenes/cuerpo.gif"/>
          <p:cNvPicPr>
            <a:picLocks noChangeAspect="1" noChangeArrowheads="1"/>
          </p:cNvPicPr>
          <p:nvPr/>
        </p:nvPicPr>
        <p:blipFill>
          <a:blip r:embed="rId3" cstate="print"/>
          <a:srcRect l="17079" t="34421" r="1794" b="43719"/>
          <a:stretch>
            <a:fillRect/>
          </a:stretch>
        </p:blipFill>
        <p:spPr bwMode="auto">
          <a:xfrm>
            <a:off x="6875463" y="2303463"/>
            <a:ext cx="2246312" cy="177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Elipse"/>
          <p:cNvSpPr/>
          <p:nvPr/>
        </p:nvSpPr>
        <p:spPr>
          <a:xfrm>
            <a:off x="7380288" y="2781300"/>
            <a:ext cx="144462" cy="142875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GT" dirty="0"/>
          </a:p>
        </p:txBody>
      </p:sp>
      <p:cxnSp>
        <p:nvCxnSpPr>
          <p:cNvPr id="9" name="8 Conector recto de flecha"/>
          <p:cNvCxnSpPr/>
          <p:nvPr/>
        </p:nvCxnSpPr>
        <p:spPr>
          <a:xfrm flipV="1">
            <a:off x="5724525" y="3429000"/>
            <a:ext cx="1871663" cy="1944688"/>
          </a:xfrm>
          <a:prstGeom prst="straightConnector1">
            <a:avLst/>
          </a:prstGeom>
          <a:ln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41925"/>
          </a:xfrm>
        </p:spPr>
        <p:txBody>
          <a:bodyPr/>
          <a:lstStyle/>
          <a:p>
            <a:r>
              <a:rPr lang="es-GT" b="1" smtClean="0"/>
              <a:t>Conducto anal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/>
          <p:cNvPicPr>
            <a:picLocks noChangeAspect="1" noChangeArrowheads="1"/>
          </p:cNvPicPr>
          <p:nvPr/>
        </p:nvPicPr>
        <p:blipFill>
          <a:blip r:embed="rId2" cstate="print"/>
          <a:srcRect l="22765" t="41652" r="58192" b="43098"/>
          <a:stretch>
            <a:fillRect/>
          </a:stretch>
        </p:blipFill>
        <p:spPr bwMode="auto">
          <a:xfrm>
            <a:off x="0" y="746125"/>
            <a:ext cx="9144000" cy="549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AutoShape 5"/>
          <p:cNvSpPr>
            <a:spLocks/>
          </p:cNvSpPr>
          <p:nvPr/>
        </p:nvSpPr>
        <p:spPr bwMode="auto">
          <a:xfrm>
            <a:off x="2700338" y="2565400"/>
            <a:ext cx="503237" cy="2376488"/>
          </a:xfrm>
          <a:prstGeom prst="leftBracket">
            <a:avLst>
              <a:gd name="adj" fmla="val 39353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s-GT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2772" name="Text Box 6"/>
          <p:cNvSpPr txBox="1">
            <a:spLocks noChangeArrowheads="1"/>
          </p:cNvSpPr>
          <p:nvPr/>
        </p:nvSpPr>
        <p:spPr bwMode="auto">
          <a:xfrm>
            <a:off x="827088" y="3567113"/>
            <a:ext cx="18002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>
                <a:solidFill>
                  <a:srgbClr val="000000"/>
                </a:solidFill>
                <a:latin typeface="Calibri" pitchFamily="34" charset="0"/>
              </a:rPr>
              <a:t>Porción mucosa</a:t>
            </a:r>
          </a:p>
        </p:txBody>
      </p:sp>
      <p:sp>
        <p:nvSpPr>
          <p:cNvPr id="32773" name="AutoShape 7"/>
          <p:cNvSpPr>
            <a:spLocks/>
          </p:cNvSpPr>
          <p:nvPr/>
        </p:nvSpPr>
        <p:spPr bwMode="auto">
          <a:xfrm>
            <a:off x="2700338" y="5013325"/>
            <a:ext cx="503237" cy="720725"/>
          </a:xfrm>
          <a:prstGeom prst="leftBracket">
            <a:avLst>
              <a:gd name="adj" fmla="val 11935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GT">
              <a:latin typeface="Calibri" pitchFamily="34" charset="0"/>
            </a:endParaRPr>
          </a:p>
        </p:txBody>
      </p:sp>
      <p:sp>
        <p:nvSpPr>
          <p:cNvPr id="32774" name="Text Box 8"/>
          <p:cNvSpPr txBox="1">
            <a:spLocks noChangeArrowheads="1"/>
          </p:cNvSpPr>
          <p:nvPr/>
        </p:nvSpPr>
        <p:spPr bwMode="auto">
          <a:xfrm>
            <a:off x="827088" y="5157788"/>
            <a:ext cx="18002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>
                <a:solidFill>
                  <a:srgbClr val="000000"/>
                </a:solidFill>
                <a:latin typeface="Calibri" pitchFamily="34" charset="0"/>
              </a:rPr>
              <a:t>Porción cutánea</a:t>
            </a:r>
          </a:p>
        </p:txBody>
      </p:sp>
      <p:sp>
        <p:nvSpPr>
          <p:cNvPr id="32775" name="AutoShape 9"/>
          <p:cNvSpPr>
            <a:spLocks/>
          </p:cNvSpPr>
          <p:nvPr/>
        </p:nvSpPr>
        <p:spPr bwMode="auto">
          <a:xfrm>
            <a:off x="6011863" y="2420938"/>
            <a:ext cx="792162" cy="1152525"/>
          </a:xfrm>
          <a:prstGeom prst="rightBracket">
            <a:avLst>
              <a:gd name="adj" fmla="val 12124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GT">
              <a:latin typeface="Calibri" pitchFamily="34" charset="0"/>
            </a:endParaRPr>
          </a:p>
        </p:txBody>
      </p:sp>
      <p:sp>
        <p:nvSpPr>
          <p:cNvPr id="32776" name="Text Box 10"/>
          <p:cNvSpPr txBox="1">
            <a:spLocks noChangeArrowheads="1"/>
          </p:cNvSpPr>
          <p:nvPr/>
        </p:nvSpPr>
        <p:spPr bwMode="auto">
          <a:xfrm>
            <a:off x="6877050" y="2774950"/>
            <a:ext cx="18002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>
                <a:solidFill>
                  <a:srgbClr val="000000"/>
                </a:solidFill>
                <a:latin typeface="Calibri" pitchFamily="34" charset="0"/>
              </a:rPr>
              <a:t>Unión anorectal</a:t>
            </a:r>
          </a:p>
        </p:txBody>
      </p:sp>
      <p:sp>
        <p:nvSpPr>
          <p:cNvPr id="32777" name="Line 11"/>
          <p:cNvSpPr>
            <a:spLocks noChangeShapeType="1"/>
          </p:cNvSpPr>
          <p:nvPr/>
        </p:nvSpPr>
        <p:spPr bwMode="auto">
          <a:xfrm flipH="1">
            <a:off x="6011863" y="4941888"/>
            <a:ext cx="1008062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GT"/>
          </a:p>
        </p:txBody>
      </p:sp>
      <p:sp>
        <p:nvSpPr>
          <p:cNvPr id="32778" name="Text Box 12"/>
          <p:cNvSpPr txBox="1">
            <a:spLocks noChangeArrowheads="1"/>
          </p:cNvSpPr>
          <p:nvPr/>
        </p:nvSpPr>
        <p:spPr bwMode="auto">
          <a:xfrm>
            <a:off x="7019925" y="4724400"/>
            <a:ext cx="21240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>
                <a:solidFill>
                  <a:srgbClr val="000000"/>
                </a:solidFill>
                <a:latin typeface="Calibri" pitchFamily="34" charset="0"/>
              </a:rPr>
              <a:t>Línea anocutánea</a:t>
            </a:r>
          </a:p>
        </p:txBody>
      </p:sp>
      <p:sp>
        <p:nvSpPr>
          <p:cNvPr id="32779" name="AutoShape 13"/>
          <p:cNvSpPr>
            <a:spLocks/>
          </p:cNvSpPr>
          <p:nvPr/>
        </p:nvSpPr>
        <p:spPr bwMode="auto">
          <a:xfrm>
            <a:off x="6156325" y="3716338"/>
            <a:ext cx="647700" cy="1152525"/>
          </a:xfrm>
          <a:prstGeom prst="rightBracket">
            <a:avLst>
              <a:gd name="adj" fmla="val 14828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GT">
              <a:latin typeface="Calibri" pitchFamily="34" charset="0"/>
            </a:endParaRPr>
          </a:p>
        </p:txBody>
      </p:sp>
      <p:sp>
        <p:nvSpPr>
          <p:cNvPr id="32780" name="Text Box 14"/>
          <p:cNvSpPr txBox="1">
            <a:spLocks noChangeArrowheads="1"/>
          </p:cNvSpPr>
          <p:nvPr/>
        </p:nvSpPr>
        <p:spPr bwMode="auto">
          <a:xfrm>
            <a:off x="7019925" y="4070350"/>
            <a:ext cx="14398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>
                <a:solidFill>
                  <a:srgbClr val="000000"/>
                </a:solidFill>
                <a:latin typeface="Calibri" pitchFamily="34" charset="0"/>
              </a:rPr>
              <a:t>Pecten anal</a:t>
            </a:r>
          </a:p>
        </p:txBody>
      </p:sp>
      <p:sp>
        <p:nvSpPr>
          <p:cNvPr id="32781" name="Line 15"/>
          <p:cNvSpPr>
            <a:spLocks noChangeShapeType="1"/>
          </p:cNvSpPr>
          <p:nvPr/>
        </p:nvSpPr>
        <p:spPr bwMode="auto">
          <a:xfrm>
            <a:off x="3995738" y="2060575"/>
            <a:ext cx="0" cy="15843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GT"/>
          </a:p>
        </p:txBody>
      </p:sp>
      <p:sp>
        <p:nvSpPr>
          <p:cNvPr id="32782" name="Line 16"/>
          <p:cNvSpPr>
            <a:spLocks noChangeShapeType="1"/>
          </p:cNvSpPr>
          <p:nvPr/>
        </p:nvSpPr>
        <p:spPr bwMode="auto">
          <a:xfrm>
            <a:off x="5435600" y="1844675"/>
            <a:ext cx="0" cy="9366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GT"/>
          </a:p>
        </p:txBody>
      </p:sp>
      <p:sp>
        <p:nvSpPr>
          <p:cNvPr id="32783" name="Text Box 17"/>
          <p:cNvSpPr txBox="1">
            <a:spLocks noChangeArrowheads="1"/>
          </p:cNvSpPr>
          <p:nvPr/>
        </p:nvSpPr>
        <p:spPr bwMode="auto">
          <a:xfrm>
            <a:off x="4932363" y="1412875"/>
            <a:ext cx="15843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>
                <a:solidFill>
                  <a:srgbClr val="000000"/>
                </a:solidFill>
                <a:latin typeface="Calibri" pitchFamily="34" charset="0"/>
              </a:rPr>
              <a:t>Columna anal</a:t>
            </a:r>
          </a:p>
        </p:txBody>
      </p:sp>
      <p:sp>
        <p:nvSpPr>
          <p:cNvPr id="32784" name="Text Box 18"/>
          <p:cNvSpPr txBox="1">
            <a:spLocks noChangeArrowheads="1"/>
          </p:cNvSpPr>
          <p:nvPr/>
        </p:nvSpPr>
        <p:spPr bwMode="auto">
          <a:xfrm>
            <a:off x="3346450" y="1412875"/>
            <a:ext cx="12969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>
                <a:solidFill>
                  <a:srgbClr val="000000"/>
                </a:solidFill>
                <a:latin typeface="Calibri" pitchFamily="34" charset="0"/>
              </a:rPr>
              <a:t>Seno anal</a:t>
            </a:r>
          </a:p>
        </p:txBody>
      </p:sp>
      <p:sp>
        <p:nvSpPr>
          <p:cNvPr id="32785" name="Line 19"/>
          <p:cNvSpPr>
            <a:spLocks noChangeShapeType="1"/>
          </p:cNvSpPr>
          <p:nvPr/>
        </p:nvSpPr>
        <p:spPr bwMode="auto">
          <a:xfrm>
            <a:off x="4643438" y="2852738"/>
            <a:ext cx="0" cy="7921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GT"/>
          </a:p>
        </p:txBody>
      </p:sp>
      <p:sp>
        <p:nvSpPr>
          <p:cNvPr id="32786" name="Text Box 20"/>
          <p:cNvSpPr txBox="1">
            <a:spLocks noChangeArrowheads="1"/>
          </p:cNvSpPr>
          <p:nvPr/>
        </p:nvSpPr>
        <p:spPr bwMode="auto">
          <a:xfrm>
            <a:off x="4067175" y="2420938"/>
            <a:ext cx="12969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>
                <a:solidFill>
                  <a:srgbClr val="000000"/>
                </a:solidFill>
                <a:latin typeface="Calibri" pitchFamily="34" charset="0"/>
              </a:rPr>
              <a:t>Valva anal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GT" smtClean="0"/>
              <a:t>Triangulo </a:t>
            </a:r>
            <a:r>
              <a:rPr lang="es-GT" smtClean="0">
                <a:solidFill>
                  <a:schemeClr val="bg1"/>
                </a:solidFill>
              </a:rPr>
              <a:t>urogenital masculino</a:t>
            </a:r>
          </a:p>
        </p:txBody>
      </p:sp>
      <p:sp>
        <p:nvSpPr>
          <p:cNvPr id="33795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GT" smtClean="0">
                <a:solidFill>
                  <a:srgbClr val="FF0000"/>
                </a:solidFill>
              </a:rPr>
              <a:t>Genitales externos y músculos perineales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GT" dirty="0" smtClean="0"/>
              <a:t>Uretra masculina</a:t>
            </a:r>
            <a:endParaRPr lang="es-GT" dirty="0"/>
          </a:p>
        </p:txBody>
      </p:sp>
      <p:sp>
        <p:nvSpPr>
          <p:cNvPr id="34819" name="2 Marcador de contenido"/>
          <p:cNvSpPr>
            <a:spLocks noGrp="1"/>
          </p:cNvSpPr>
          <p:nvPr>
            <p:ph idx="1"/>
          </p:nvPr>
        </p:nvSpPr>
        <p:spPr>
          <a:xfrm>
            <a:off x="457200" y="620713"/>
            <a:ext cx="8229600" cy="5505450"/>
          </a:xfrm>
        </p:spPr>
        <p:txBody>
          <a:bodyPr/>
          <a:lstStyle/>
          <a:p>
            <a:r>
              <a:rPr lang="es-GT" smtClean="0"/>
              <a:t>Se divide en cuatro partes</a:t>
            </a:r>
            <a:r>
              <a:rPr lang="es-GT" smtClean="0">
                <a:solidFill>
                  <a:schemeClr val="bg1"/>
                </a:solidFill>
              </a:rPr>
              <a:t>: intramural-prostática-intermedia-esponjosa</a:t>
            </a:r>
          </a:p>
          <a:p>
            <a:r>
              <a:rPr lang="es-GT" smtClean="0"/>
              <a:t>Porción intermedia o membranosa</a:t>
            </a:r>
            <a:r>
              <a:rPr lang="es-GT" smtClean="0">
                <a:solidFill>
                  <a:schemeClr val="bg1"/>
                </a:solidFill>
              </a:rPr>
              <a:t>: se inicia en el vértice de la próstata y termina cuando ingresa al bulbo del pene. Posterior y laterales a la uretra se encuentran las glándulas bulbouretrales</a:t>
            </a:r>
          </a:p>
          <a:p>
            <a:r>
              <a:rPr lang="es-GT" smtClean="0"/>
              <a:t>Los conductillos de estas glándulas descienden hasta la porción esponjosa donde desembocan 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cq\Documents\Clases 2013 y programa\pelvis sin letras\Figure 3.34.jpg"/>
          <p:cNvPicPr>
            <a:picLocks noChangeAspect="1" noChangeArrowheads="1"/>
          </p:cNvPicPr>
          <p:nvPr/>
        </p:nvPicPr>
        <p:blipFill>
          <a:blip r:embed="rId2" cstate="print"/>
          <a:srcRect l="16512" t="25410" r="38840" b="9558"/>
          <a:stretch>
            <a:fillRect/>
          </a:stretch>
        </p:blipFill>
        <p:spPr bwMode="auto">
          <a:xfrm>
            <a:off x="2339975" y="0"/>
            <a:ext cx="4752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4 CuadroTexto"/>
          <p:cNvSpPr txBox="1">
            <a:spLocks noChangeArrowheads="1"/>
          </p:cNvSpPr>
          <p:nvPr/>
        </p:nvSpPr>
        <p:spPr bwMode="auto">
          <a:xfrm>
            <a:off x="7164388" y="2924175"/>
            <a:ext cx="18002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GT">
                <a:latin typeface="Calibri" pitchFamily="34" charset="0"/>
              </a:rPr>
              <a:t>intermedia</a:t>
            </a:r>
          </a:p>
        </p:txBody>
      </p:sp>
      <p:cxnSp>
        <p:nvCxnSpPr>
          <p:cNvPr id="7" name="6 Conector recto de flecha"/>
          <p:cNvCxnSpPr/>
          <p:nvPr/>
        </p:nvCxnSpPr>
        <p:spPr>
          <a:xfrm flipH="1">
            <a:off x="5795963" y="3141663"/>
            <a:ext cx="1223962" cy="103187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2 Marcador de contenido"/>
          <p:cNvSpPr>
            <a:spLocks noGrp="1"/>
          </p:cNvSpPr>
          <p:nvPr>
            <p:ph idx="1"/>
          </p:nvPr>
        </p:nvSpPr>
        <p:spPr>
          <a:xfrm>
            <a:off x="457200" y="404813"/>
            <a:ext cx="8229600" cy="6048375"/>
          </a:xfrm>
        </p:spPr>
        <p:txBody>
          <a:bodyPr/>
          <a:lstStyle/>
          <a:p>
            <a:r>
              <a:rPr lang="es-GT" smtClean="0"/>
              <a:t>Porción esponjosa:</a:t>
            </a:r>
            <a:r>
              <a:rPr lang="es-GT" smtClean="0">
                <a:solidFill>
                  <a:schemeClr val="bg1"/>
                </a:solidFill>
              </a:rPr>
              <a:t> desde el limite de la porción intermedia hasta el orificio externo del a uretra</a:t>
            </a:r>
          </a:p>
          <a:p>
            <a:r>
              <a:rPr lang="es-GT" smtClean="0"/>
              <a:t>Ligeramente mas estrecha con 5 mm de</a:t>
            </a:r>
          </a:p>
          <a:p>
            <a:r>
              <a:rPr lang="es-GT" smtClean="0"/>
              <a:t>En su porción proximal se expande para formar la fosa bulbar  </a:t>
            </a:r>
          </a:p>
          <a:p>
            <a:r>
              <a:rPr lang="es-GT" smtClean="0"/>
              <a:t>En su extremo distal se dilata formando la fosa navicular , se localiza en el glande</a:t>
            </a:r>
          </a:p>
          <a:p>
            <a:r>
              <a:rPr lang="es-GT" smtClean="0"/>
              <a:t>Presenta numerosos conductillos de las glandular uretrales, secretoras de moco</a:t>
            </a:r>
          </a:p>
        </p:txBody>
      </p:sp>
      <p:sp>
        <p:nvSpPr>
          <p:cNvPr id="4" name="3 Elipse"/>
          <p:cNvSpPr/>
          <p:nvPr/>
        </p:nvSpPr>
        <p:spPr>
          <a:xfrm>
            <a:off x="7667625" y="2133600"/>
            <a:ext cx="360363" cy="35877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GT" dirty="0"/>
          </a:p>
        </p:txBody>
      </p:sp>
      <p:cxnSp>
        <p:nvCxnSpPr>
          <p:cNvPr id="6" name="5 Conector recto"/>
          <p:cNvCxnSpPr>
            <a:stCxn id="4" idx="2"/>
            <a:endCxn id="4" idx="6"/>
          </p:cNvCxnSpPr>
          <p:nvPr/>
        </p:nvCxnSpPr>
        <p:spPr>
          <a:xfrm>
            <a:off x="7667625" y="2312988"/>
            <a:ext cx="360363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Users\cq\Documents\Clases 2013 y programa\pelvis sin letras\Figure 3.34.jpg"/>
          <p:cNvPicPr>
            <a:picLocks noChangeAspect="1" noChangeArrowheads="1"/>
          </p:cNvPicPr>
          <p:nvPr/>
        </p:nvPicPr>
        <p:blipFill>
          <a:blip r:embed="rId2" cstate="print"/>
          <a:srcRect l="19550" t="51781" r="49664" b="9558"/>
          <a:stretch>
            <a:fillRect/>
          </a:stretch>
        </p:blipFill>
        <p:spPr bwMode="auto">
          <a:xfrm>
            <a:off x="1800225" y="31750"/>
            <a:ext cx="5508625" cy="685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cq\Documents\Clases 2013 y programa\pelvis sin letras\Figure 3.60.jpg"/>
          <p:cNvPicPr>
            <a:picLocks noChangeAspect="1" noChangeArrowheads="1"/>
          </p:cNvPicPr>
          <p:nvPr/>
        </p:nvPicPr>
        <p:blipFill>
          <a:blip r:embed="rId2" cstate="print"/>
          <a:srcRect l="8380" t="17986" r="13387" b="11217"/>
          <a:stretch>
            <a:fillRect/>
          </a:stretch>
        </p:blipFill>
        <p:spPr bwMode="auto">
          <a:xfrm>
            <a:off x="0" y="1143000"/>
            <a:ext cx="9144000" cy="473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836613"/>
            <a:ext cx="8229600" cy="540067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GT" dirty="0" smtClean="0">
                <a:solidFill>
                  <a:srgbClr val="FF0000"/>
                </a:solidFill>
              </a:rPr>
              <a:t>Arterias: </a:t>
            </a:r>
            <a:r>
              <a:rPr lang="es-GT" dirty="0" smtClean="0"/>
              <a:t>dorsal del pene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s-GT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GT" dirty="0" smtClean="0">
                <a:solidFill>
                  <a:schemeClr val="accent6">
                    <a:lumMod val="50000"/>
                  </a:schemeClr>
                </a:solidFill>
              </a:rPr>
              <a:t>Venas: </a:t>
            </a:r>
            <a:r>
              <a:rPr lang="es-GT" dirty="0" smtClean="0"/>
              <a:t>dorsal del pene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s-GT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GT" dirty="0" smtClean="0">
                <a:solidFill>
                  <a:srgbClr val="005C2A"/>
                </a:solidFill>
              </a:rPr>
              <a:t>Vasos linfáticos de la porción intermedia en nodos ilíacos internos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s-GT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GT" dirty="0" smtClean="0">
                <a:solidFill>
                  <a:schemeClr val="accent6">
                    <a:lumMod val="50000"/>
                  </a:schemeClr>
                </a:solidFill>
              </a:rPr>
              <a:t>Vasos </a:t>
            </a:r>
            <a:r>
              <a:rPr lang="es-GT" b="1" dirty="0" smtClean="0">
                <a:solidFill>
                  <a:srgbClr val="005C2A"/>
                </a:solidFill>
              </a:rPr>
              <a:t>linfáticos de la porción esponjosa en los nodos ilíacos inguinales profundos 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:\Users\cq\Documents\Clases 2013 y programa\pelvis sin letras\Figure 3.58.jpg"/>
          <p:cNvPicPr>
            <a:picLocks noChangeAspect="1" noChangeArrowheads="1"/>
          </p:cNvPicPr>
          <p:nvPr/>
        </p:nvPicPr>
        <p:blipFill>
          <a:blip r:embed="rId2" cstate="print"/>
          <a:srcRect l="6645" t="11089" r="50352" b="15727"/>
          <a:stretch>
            <a:fillRect/>
          </a:stretch>
        </p:blipFill>
        <p:spPr bwMode="auto">
          <a:xfrm>
            <a:off x="571500" y="0"/>
            <a:ext cx="81041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3" name="2 CuadroTexto"/>
          <p:cNvSpPr txBox="1">
            <a:spLocks noChangeArrowheads="1"/>
          </p:cNvSpPr>
          <p:nvPr/>
        </p:nvSpPr>
        <p:spPr bwMode="auto">
          <a:xfrm>
            <a:off x="971550" y="1557338"/>
            <a:ext cx="26638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400" b="1">
                <a:solidFill>
                  <a:srgbClr val="FF0000"/>
                </a:solidFill>
                <a:latin typeface="Calibri" pitchFamily="34" charset="0"/>
              </a:rPr>
              <a:t>iliaca externa</a:t>
            </a:r>
          </a:p>
        </p:txBody>
      </p:sp>
      <p:cxnSp>
        <p:nvCxnSpPr>
          <p:cNvPr id="5" name="4 Conector recto de flecha"/>
          <p:cNvCxnSpPr>
            <a:stCxn id="40963" idx="2"/>
          </p:cNvCxnSpPr>
          <p:nvPr/>
        </p:nvCxnSpPr>
        <p:spPr>
          <a:xfrm>
            <a:off x="2303463" y="2017713"/>
            <a:ext cx="684212" cy="47466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65" name="6 CuadroTexto"/>
          <p:cNvSpPr txBox="1">
            <a:spLocks noChangeArrowheads="1"/>
          </p:cNvSpPr>
          <p:nvPr/>
        </p:nvSpPr>
        <p:spPr bwMode="auto">
          <a:xfrm>
            <a:off x="395288" y="3357563"/>
            <a:ext cx="11874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400">
                <a:solidFill>
                  <a:srgbClr val="FF0000"/>
                </a:solidFill>
                <a:latin typeface="Calibri" pitchFamily="34" charset="0"/>
              </a:rPr>
              <a:t>femoral</a:t>
            </a:r>
          </a:p>
        </p:txBody>
      </p:sp>
      <p:cxnSp>
        <p:nvCxnSpPr>
          <p:cNvPr id="9" name="8 Conector recto de flecha"/>
          <p:cNvCxnSpPr>
            <a:stCxn id="40965" idx="3"/>
          </p:cNvCxnSpPr>
          <p:nvPr/>
        </p:nvCxnSpPr>
        <p:spPr>
          <a:xfrm>
            <a:off x="1582738" y="3587750"/>
            <a:ext cx="576262" cy="128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/>
          <p:nvPr/>
        </p:nvCxnSpPr>
        <p:spPr>
          <a:xfrm>
            <a:off x="1979613" y="2924175"/>
            <a:ext cx="576262" cy="100965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68" name="11 CuadroTexto"/>
          <p:cNvSpPr txBox="1">
            <a:spLocks noChangeArrowheads="1"/>
          </p:cNvSpPr>
          <p:nvPr/>
        </p:nvSpPr>
        <p:spPr bwMode="auto">
          <a:xfrm>
            <a:off x="0" y="4149725"/>
            <a:ext cx="19081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b="1">
                <a:solidFill>
                  <a:srgbClr val="FF0000"/>
                </a:solidFill>
                <a:latin typeface="Calibri" pitchFamily="34" charset="0"/>
              </a:rPr>
              <a:t>Pudenda externa</a:t>
            </a:r>
          </a:p>
        </p:txBody>
      </p:sp>
      <p:cxnSp>
        <p:nvCxnSpPr>
          <p:cNvPr id="14" name="13 Conector recto de flecha"/>
          <p:cNvCxnSpPr>
            <a:stCxn id="40968" idx="3"/>
          </p:cNvCxnSpPr>
          <p:nvPr/>
        </p:nvCxnSpPr>
        <p:spPr>
          <a:xfrm flipV="1">
            <a:off x="1908175" y="4221163"/>
            <a:ext cx="431800" cy="11271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2 Marcador de contenido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6264275"/>
          </a:xfrm>
        </p:spPr>
        <p:txBody>
          <a:bodyPr/>
          <a:lstStyle/>
          <a:p>
            <a:pPr algn="ctr"/>
            <a:r>
              <a:rPr lang="es-GT" smtClean="0"/>
              <a:t>Limites osteofibrosos</a:t>
            </a:r>
          </a:p>
          <a:p>
            <a:r>
              <a:rPr lang="es-GT" smtClean="0"/>
              <a:t>Sínfisis del pubis--------anteriormente</a:t>
            </a:r>
          </a:p>
          <a:p>
            <a:r>
              <a:rPr lang="es-GT" smtClean="0"/>
              <a:t>Ramas isquiopubianas----anterolateral</a:t>
            </a:r>
          </a:p>
          <a:p>
            <a:r>
              <a:rPr lang="es-GT" smtClean="0"/>
              <a:t>Tuberosidad isquiática----lateralmente</a:t>
            </a:r>
          </a:p>
          <a:p>
            <a:r>
              <a:rPr lang="es-GT" smtClean="0"/>
              <a:t>Parte inferior del sacro y el cóccix--posterior</a:t>
            </a:r>
          </a:p>
          <a:p>
            <a:endParaRPr lang="es-GT" smtClean="0"/>
          </a:p>
          <a:p>
            <a:endParaRPr lang="es-GT" smtClean="0"/>
          </a:p>
          <a:p>
            <a:endParaRPr lang="es-GT" smtClean="0"/>
          </a:p>
        </p:txBody>
      </p:sp>
      <p:pic>
        <p:nvPicPr>
          <p:cNvPr id="5123" name="Picture 1" descr="C:\Users\cq\Documents\Clases 2013 y programa\pelvis sin letras\Figure 3.50.jpg"/>
          <p:cNvPicPr>
            <a:picLocks noChangeAspect="1" noChangeArrowheads="1"/>
          </p:cNvPicPr>
          <p:nvPr/>
        </p:nvPicPr>
        <p:blipFill>
          <a:blip r:embed="rId2" cstate="print"/>
          <a:srcRect r="55663" b="18312"/>
          <a:stretch>
            <a:fillRect/>
          </a:stretch>
        </p:blipFill>
        <p:spPr bwMode="auto">
          <a:xfrm>
            <a:off x="647700" y="3416300"/>
            <a:ext cx="3924300" cy="344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1" descr="C:\Users\cq\Documents\Clases 2013 y programa\pelvis sin letras\Figure 3.50.jpg"/>
          <p:cNvPicPr>
            <a:picLocks noChangeAspect="1" noChangeArrowheads="1"/>
          </p:cNvPicPr>
          <p:nvPr/>
        </p:nvPicPr>
        <p:blipFill>
          <a:blip r:embed="rId2" cstate="print"/>
          <a:srcRect l="56551" t="1320" r="2608" b="20432"/>
          <a:stretch>
            <a:fillRect/>
          </a:stretch>
        </p:blipFill>
        <p:spPr bwMode="auto">
          <a:xfrm>
            <a:off x="4572000" y="3409950"/>
            <a:ext cx="3779838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6119813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GT" dirty="0" smtClean="0">
                <a:solidFill>
                  <a:srgbClr val="FFFF00"/>
                </a:solidFill>
              </a:rPr>
              <a:t>Inervación autónoma: plexo prostático -------plexo hipogástrico inferior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s-GT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GT" dirty="0" smtClean="0">
                <a:solidFill>
                  <a:schemeClr val="accent6">
                    <a:lumMod val="50000"/>
                  </a:schemeClr>
                </a:solidFill>
              </a:rPr>
              <a:t>Inervación simpática: segmentos lumbares ---medula espinal-----nervios esplacnicos lumbares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s-GT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GT" dirty="0" smtClean="0">
                <a:solidFill>
                  <a:srgbClr val="FFFF00"/>
                </a:solidFill>
              </a:rPr>
              <a:t>Inervación parasimpática: niveles  sacros ---------N. esplacnicos pélvicos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s-GT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GT" dirty="0" smtClean="0"/>
              <a:t>El nervio dorsal del pene-----N. pudendo  da la inervación somática dela porción esponjosa de la uretra</a:t>
            </a:r>
            <a:endParaRPr lang="es-G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C:\Users\cq\Documents\Clases 2013 y programa\pelvis sin letras\Figure 3.64.jpg"/>
          <p:cNvPicPr>
            <a:picLocks noChangeAspect="1" noChangeArrowheads="1"/>
          </p:cNvPicPr>
          <p:nvPr/>
        </p:nvPicPr>
        <p:blipFill>
          <a:blip r:embed="rId2" cstate="print"/>
          <a:srcRect b="1564"/>
          <a:stretch>
            <a:fillRect/>
          </a:stretch>
        </p:blipFill>
        <p:spPr bwMode="auto">
          <a:xfrm>
            <a:off x="1685925" y="0"/>
            <a:ext cx="61388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1" name="4 CuadroTexto"/>
          <p:cNvSpPr txBox="1">
            <a:spLocks noChangeArrowheads="1"/>
          </p:cNvSpPr>
          <p:nvPr/>
        </p:nvSpPr>
        <p:spPr bwMode="auto">
          <a:xfrm>
            <a:off x="-107950" y="5084763"/>
            <a:ext cx="3203575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GT">
                <a:latin typeface="Calibri" pitchFamily="34" charset="0"/>
              </a:rPr>
              <a:t>          Nervios simpáticos</a:t>
            </a:r>
          </a:p>
          <a:p>
            <a:r>
              <a:rPr lang="es-GT">
                <a:latin typeface="Calibri" pitchFamily="34" charset="0"/>
              </a:rPr>
              <a:t>          Nervios parasimpáticos</a:t>
            </a:r>
          </a:p>
          <a:p>
            <a:r>
              <a:rPr lang="es-GT">
                <a:latin typeface="Calibri" pitchFamily="34" charset="0"/>
              </a:rPr>
              <a:t>          Nervios mixtos</a:t>
            </a:r>
          </a:p>
          <a:p>
            <a:r>
              <a:rPr lang="es-GT">
                <a:latin typeface="Calibri" pitchFamily="34" charset="0"/>
              </a:rPr>
              <a:t>          Nervios somáticos</a:t>
            </a:r>
          </a:p>
          <a:p>
            <a:endParaRPr lang="es-GT">
              <a:latin typeface="Calibri" pitchFamily="34" charset="0"/>
            </a:endParaRPr>
          </a:p>
        </p:txBody>
      </p:sp>
      <p:sp>
        <p:nvSpPr>
          <p:cNvPr id="6" name="5 Elipse"/>
          <p:cNvSpPr/>
          <p:nvPr/>
        </p:nvSpPr>
        <p:spPr>
          <a:xfrm>
            <a:off x="250825" y="5157788"/>
            <a:ext cx="73025" cy="142875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GT" dirty="0"/>
          </a:p>
        </p:txBody>
      </p:sp>
      <p:sp>
        <p:nvSpPr>
          <p:cNvPr id="7" name="6 Elipse"/>
          <p:cNvSpPr/>
          <p:nvPr/>
        </p:nvSpPr>
        <p:spPr>
          <a:xfrm>
            <a:off x="250825" y="5445125"/>
            <a:ext cx="73025" cy="144463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GT" dirty="0"/>
          </a:p>
        </p:txBody>
      </p:sp>
      <p:sp>
        <p:nvSpPr>
          <p:cNvPr id="8" name="7 Elipse"/>
          <p:cNvSpPr/>
          <p:nvPr/>
        </p:nvSpPr>
        <p:spPr>
          <a:xfrm>
            <a:off x="250825" y="5732463"/>
            <a:ext cx="73025" cy="14446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GT" dirty="0"/>
          </a:p>
        </p:txBody>
      </p:sp>
      <p:sp>
        <p:nvSpPr>
          <p:cNvPr id="9" name="8 Elipse"/>
          <p:cNvSpPr/>
          <p:nvPr/>
        </p:nvSpPr>
        <p:spPr>
          <a:xfrm>
            <a:off x="250825" y="6021388"/>
            <a:ext cx="73025" cy="144462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GT" dirty="0"/>
          </a:p>
        </p:txBody>
      </p:sp>
      <p:sp>
        <p:nvSpPr>
          <p:cNvPr id="10" name="9 Rectángulo"/>
          <p:cNvSpPr/>
          <p:nvPr/>
        </p:nvSpPr>
        <p:spPr>
          <a:xfrm>
            <a:off x="4787900" y="5229225"/>
            <a:ext cx="2663825" cy="1557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G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1 Título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5175"/>
          </a:xfrm>
        </p:spPr>
        <p:txBody>
          <a:bodyPr/>
          <a:lstStyle/>
          <a:p>
            <a:r>
              <a:rPr lang="es-GT" smtClean="0"/>
              <a:t>Escroto </a:t>
            </a:r>
          </a:p>
        </p:txBody>
      </p:sp>
      <p:sp>
        <p:nvSpPr>
          <p:cNvPr id="44035" name="2 Marcador de contenido"/>
          <p:cNvSpPr>
            <a:spLocks noGrp="1"/>
          </p:cNvSpPr>
          <p:nvPr>
            <p:ph idx="1"/>
          </p:nvPr>
        </p:nvSpPr>
        <p:spPr>
          <a:xfrm>
            <a:off x="457200" y="692150"/>
            <a:ext cx="8229600" cy="5761038"/>
          </a:xfrm>
        </p:spPr>
        <p:txBody>
          <a:bodyPr/>
          <a:lstStyle/>
          <a:p>
            <a:endParaRPr lang="es-GT" smtClean="0"/>
          </a:p>
          <a:p>
            <a:r>
              <a:rPr lang="es-GT" smtClean="0"/>
              <a:t>Saco fibromuscular y cutáneo</a:t>
            </a:r>
          </a:p>
          <a:p>
            <a:endParaRPr lang="es-GT" smtClean="0"/>
          </a:p>
          <a:p>
            <a:r>
              <a:rPr lang="es-GT" smtClean="0">
                <a:solidFill>
                  <a:schemeClr val="bg1"/>
                </a:solidFill>
              </a:rPr>
              <a:t>Inferior y posterior al pene</a:t>
            </a:r>
          </a:p>
          <a:p>
            <a:endParaRPr lang="es-GT" smtClean="0"/>
          </a:p>
          <a:p>
            <a:r>
              <a:rPr lang="es-GT" smtClean="0"/>
              <a:t>Rafe escrotal en la línea media (embrionaria)</a:t>
            </a:r>
          </a:p>
          <a:p>
            <a:endParaRPr lang="es-GT" smtClean="0"/>
          </a:p>
          <a:p>
            <a:r>
              <a:rPr lang="es-GT" smtClean="0">
                <a:solidFill>
                  <a:schemeClr val="bg1"/>
                </a:solidFill>
              </a:rPr>
              <a:t>Internamente esta divido por el tabique escrotal, derivado del dartos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C:\Users\cq\Documents\Clases 2013 y programa\pelvis sin letras\Figure 3.61.jpg"/>
          <p:cNvPicPr>
            <a:picLocks noChangeAspect="1" noChangeArrowheads="1"/>
          </p:cNvPicPr>
          <p:nvPr/>
        </p:nvPicPr>
        <p:blipFill>
          <a:blip r:embed="rId2" cstate="print"/>
          <a:srcRect l="5533" r="72334" b="44366"/>
          <a:stretch>
            <a:fillRect/>
          </a:stretch>
        </p:blipFill>
        <p:spPr bwMode="auto">
          <a:xfrm>
            <a:off x="0" y="0"/>
            <a:ext cx="3048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9" name="Picture 2" descr="C:\Users\cq\Documents\Clases 2013 y programa\pelvis sin letras\Figure 3.61.jpg"/>
          <p:cNvPicPr>
            <a:picLocks noChangeAspect="1" noChangeArrowheads="1"/>
          </p:cNvPicPr>
          <p:nvPr/>
        </p:nvPicPr>
        <p:blipFill>
          <a:blip r:embed="rId2" cstate="print"/>
          <a:srcRect l="64386" t="54945" r="6029" b="9203"/>
          <a:stretch>
            <a:fillRect/>
          </a:stretch>
        </p:blipFill>
        <p:spPr bwMode="auto">
          <a:xfrm>
            <a:off x="2820988" y="0"/>
            <a:ext cx="63230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6119813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GT" dirty="0" smtClean="0">
                <a:solidFill>
                  <a:srgbClr val="FF0000"/>
                </a:solidFill>
              </a:rPr>
              <a:t>Arterias: </a:t>
            </a:r>
            <a:r>
              <a:rPr lang="es-GT" dirty="0" smtClean="0">
                <a:solidFill>
                  <a:schemeClr val="bg1"/>
                </a:solidFill>
              </a:rPr>
              <a:t>arterias escrotales anteriores de la pudenda  externa (de la femoral)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GT" dirty="0" smtClean="0">
                <a:solidFill>
                  <a:schemeClr val="bg1"/>
                </a:solidFill>
              </a:rPr>
              <a:t>  arterias escrotales posteriores, ramas terminales de las perineales superficiales de la pudenda interna.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GT" dirty="0" smtClean="0">
                <a:solidFill>
                  <a:schemeClr val="bg1"/>
                </a:solidFill>
              </a:rPr>
              <a:t> Algunas ramas de las  cremastericas rama de las hipogástricas inferiores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GT" dirty="0" smtClean="0">
                <a:solidFill>
                  <a:schemeClr val="accent6">
                    <a:lumMod val="50000"/>
                  </a:schemeClr>
                </a:solidFill>
              </a:rPr>
              <a:t>Venas: acompañan a las arterias, pero drenan fundamentalmente en la pudenda externa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GT" dirty="0" smtClean="0">
                <a:solidFill>
                  <a:schemeClr val="accent6">
                    <a:lumMod val="50000"/>
                  </a:schemeClr>
                </a:solidFill>
              </a:rPr>
              <a:t>Nódulos linfáticos inguinales superficiales  </a:t>
            </a:r>
            <a:endParaRPr lang="es-GT" dirty="0">
              <a:solidFill>
                <a:schemeClr val="accent6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s-GT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C:\Users\cq\Documents\Clases 2013 y programa\pelvis sin letras\Figure 3.58.jpg"/>
          <p:cNvPicPr>
            <a:picLocks noChangeAspect="1" noChangeArrowheads="1"/>
          </p:cNvPicPr>
          <p:nvPr/>
        </p:nvPicPr>
        <p:blipFill>
          <a:blip r:embed="rId2" cstate="print"/>
          <a:srcRect l="6645" t="11089" r="50352" b="15727"/>
          <a:stretch>
            <a:fillRect/>
          </a:stretch>
        </p:blipFill>
        <p:spPr bwMode="auto">
          <a:xfrm>
            <a:off x="571500" y="0"/>
            <a:ext cx="81041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7" name="2 CuadroTexto"/>
          <p:cNvSpPr txBox="1">
            <a:spLocks noChangeArrowheads="1"/>
          </p:cNvSpPr>
          <p:nvPr/>
        </p:nvSpPr>
        <p:spPr bwMode="auto">
          <a:xfrm>
            <a:off x="971550" y="1557338"/>
            <a:ext cx="26638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400" b="1">
                <a:solidFill>
                  <a:srgbClr val="FF0000"/>
                </a:solidFill>
                <a:latin typeface="Calibri" pitchFamily="34" charset="0"/>
              </a:rPr>
              <a:t>iliaca externa</a:t>
            </a:r>
          </a:p>
        </p:txBody>
      </p:sp>
      <p:cxnSp>
        <p:nvCxnSpPr>
          <p:cNvPr id="5" name="4 Conector recto de flecha"/>
          <p:cNvCxnSpPr>
            <a:stCxn id="47107" idx="2"/>
          </p:cNvCxnSpPr>
          <p:nvPr/>
        </p:nvCxnSpPr>
        <p:spPr>
          <a:xfrm>
            <a:off x="2303463" y="2017713"/>
            <a:ext cx="684212" cy="47466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109" name="6 CuadroTexto"/>
          <p:cNvSpPr txBox="1">
            <a:spLocks noChangeArrowheads="1"/>
          </p:cNvSpPr>
          <p:nvPr/>
        </p:nvSpPr>
        <p:spPr bwMode="auto">
          <a:xfrm>
            <a:off x="395288" y="3357563"/>
            <a:ext cx="11874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400">
                <a:solidFill>
                  <a:srgbClr val="FF0000"/>
                </a:solidFill>
                <a:latin typeface="Calibri" pitchFamily="34" charset="0"/>
              </a:rPr>
              <a:t>femoral</a:t>
            </a:r>
          </a:p>
        </p:txBody>
      </p:sp>
      <p:cxnSp>
        <p:nvCxnSpPr>
          <p:cNvPr id="9" name="8 Conector recto de flecha"/>
          <p:cNvCxnSpPr>
            <a:stCxn id="47109" idx="3"/>
          </p:cNvCxnSpPr>
          <p:nvPr/>
        </p:nvCxnSpPr>
        <p:spPr>
          <a:xfrm>
            <a:off x="1582738" y="3587750"/>
            <a:ext cx="576262" cy="128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/>
          <p:nvPr/>
        </p:nvCxnSpPr>
        <p:spPr>
          <a:xfrm>
            <a:off x="1979613" y="2924175"/>
            <a:ext cx="576262" cy="100965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112" name="11 CuadroTexto"/>
          <p:cNvSpPr txBox="1">
            <a:spLocks noChangeArrowheads="1"/>
          </p:cNvSpPr>
          <p:nvPr/>
        </p:nvSpPr>
        <p:spPr bwMode="auto">
          <a:xfrm>
            <a:off x="0" y="4149725"/>
            <a:ext cx="19081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b="1">
                <a:solidFill>
                  <a:srgbClr val="FF0000"/>
                </a:solidFill>
                <a:latin typeface="Calibri" pitchFamily="34" charset="0"/>
              </a:rPr>
              <a:t>Pudenda externa</a:t>
            </a:r>
          </a:p>
        </p:txBody>
      </p:sp>
      <p:cxnSp>
        <p:nvCxnSpPr>
          <p:cNvPr id="14" name="13 Conector recto de flecha"/>
          <p:cNvCxnSpPr>
            <a:stCxn id="47112" idx="3"/>
          </p:cNvCxnSpPr>
          <p:nvPr/>
        </p:nvCxnSpPr>
        <p:spPr>
          <a:xfrm flipV="1">
            <a:off x="1908175" y="4221163"/>
            <a:ext cx="431800" cy="11271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C:\Users\cq\Documents\Clases 2013 y programa\pelvis sin letras\Figure 3.58.jpg"/>
          <p:cNvPicPr>
            <a:picLocks noChangeAspect="1" noChangeArrowheads="1"/>
          </p:cNvPicPr>
          <p:nvPr/>
        </p:nvPicPr>
        <p:blipFill>
          <a:blip r:embed="rId2" cstate="print"/>
          <a:srcRect l="6645" t="11089" r="50352" b="15727"/>
          <a:stretch>
            <a:fillRect/>
          </a:stretch>
        </p:blipFill>
        <p:spPr bwMode="auto">
          <a:xfrm>
            <a:off x="571500" y="0"/>
            <a:ext cx="81041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1" name="2 CuadroTexto"/>
          <p:cNvSpPr txBox="1">
            <a:spLocks noChangeArrowheads="1"/>
          </p:cNvSpPr>
          <p:nvPr/>
        </p:nvSpPr>
        <p:spPr bwMode="auto">
          <a:xfrm>
            <a:off x="5219700" y="476250"/>
            <a:ext cx="1512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b="1">
                <a:solidFill>
                  <a:srgbClr val="FF0000"/>
                </a:solidFill>
                <a:latin typeface="Calibri" pitchFamily="34" charset="0"/>
              </a:rPr>
              <a:t>Iliaca interna</a:t>
            </a:r>
          </a:p>
        </p:txBody>
      </p:sp>
      <p:cxnSp>
        <p:nvCxnSpPr>
          <p:cNvPr id="5" name="4 Conector recto de flecha"/>
          <p:cNvCxnSpPr>
            <a:stCxn id="48131" idx="1"/>
          </p:cNvCxnSpPr>
          <p:nvPr/>
        </p:nvCxnSpPr>
        <p:spPr>
          <a:xfrm flipH="1">
            <a:off x="4067175" y="661988"/>
            <a:ext cx="1152525" cy="822325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133" name="6 CuadroTexto"/>
          <p:cNvSpPr txBox="1">
            <a:spLocks noChangeArrowheads="1"/>
          </p:cNvSpPr>
          <p:nvPr/>
        </p:nvSpPr>
        <p:spPr bwMode="auto">
          <a:xfrm>
            <a:off x="6227763" y="1484313"/>
            <a:ext cx="18002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b="1">
                <a:solidFill>
                  <a:srgbClr val="FF0000"/>
                </a:solidFill>
                <a:latin typeface="Calibri" pitchFamily="34" charset="0"/>
              </a:rPr>
              <a:t>Pudenda interna</a:t>
            </a:r>
          </a:p>
        </p:txBody>
      </p:sp>
      <p:cxnSp>
        <p:nvCxnSpPr>
          <p:cNvPr id="9" name="8 Conector recto de flecha"/>
          <p:cNvCxnSpPr>
            <a:stCxn id="48133" idx="1"/>
          </p:cNvCxnSpPr>
          <p:nvPr/>
        </p:nvCxnSpPr>
        <p:spPr>
          <a:xfrm flipH="1">
            <a:off x="5076825" y="1670050"/>
            <a:ext cx="1150938" cy="67945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619125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GT" dirty="0" smtClean="0">
                <a:solidFill>
                  <a:schemeClr val="bg1"/>
                </a:solidFill>
              </a:rPr>
              <a:t>Cara anterior</a:t>
            </a:r>
            <a:r>
              <a:rPr lang="es-GT" dirty="0" smtClean="0"/>
              <a:t>: nervios escrotales anteriores del nervio ilioinguinal  y el ramo genital del N. genitofemoral---plexo lumbar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s-GT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GT" dirty="0" smtClean="0">
                <a:solidFill>
                  <a:schemeClr val="bg1"/>
                </a:solidFill>
              </a:rPr>
              <a:t>Cara posterior</a:t>
            </a:r>
            <a:r>
              <a:rPr lang="es-GT" dirty="0" smtClean="0"/>
              <a:t>: nervios escrotales posteriores---ramos perineales superficiales----N. pudendo y el ramo perineal----ramo N. cutáneo femoral posterior----plexo sacro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s-GT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GT" dirty="0" smtClean="0"/>
              <a:t>Colaboran con la termorregulación: </a:t>
            </a:r>
            <a:r>
              <a:rPr lang="es-GT" dirty="0" smtClean="0">
                <a:solidFill>
                  <a:schemeClr val="bg1"/>
                </a:solidFill>
              </a:rPr>
              <a:t>frio</a:t>
            </a:r>
            <a:r>
              <a:rPr lang="es-GT" dirty="0" smtClean="0">
                <a:solidFill>
                  <a:schemeClr val="accent3"/>
                </a:solidFill>
              </a:rPr>
              <a:t>-calor-sudor</a:t>
            </a:r>
            <a:endParaRPr lang="es-GT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 descr="C:\Users\cq\Documents\Clases 2013 y programa\pelvis sin letras\Figure 3.50.jpg"/>
          <p:cNvPicPr>
            <a:picLocks noChangeAspect="1" noChangeArrowheads="1"/>
          </p:cNvPicPr>
          <p:nvPr/>
        </p:nvPicPr>
        <p:blipFill>
          <a:blip r:embed="rId2" cstate="print"/>
          <a:srcRect r="55663" b="18312"/>
          <a:stretch>
            <a:fillRect/>
          </a:stretch>
        </p:blipFill>
        <p:spPr bwMode="auto">
          <a:xfrm>
            <a:off x="0" y="2420938"/>
            <a:ext cx="5057775" cy="443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1" descr="C:\Users\cq\Documents\Clases 2013 y programa\pelvis sin letras\Figure 3.50.jpg"/>
          <p:cNvPicPr>
            <a:picLocks noChangeAspect="1" noChangeArrowheads="1"/>
          </p:cNvPicPr>
          <p:nvPr/>
        </p:nvPicPr>
        <p:blipFill>
          <a:blip r:embed="rId2" cstate="print"/>
          <a:srcRect l="56551" t="1320" r="2608" b="20432"/>
          <a:stretch>
            <a:fillRect/>
          </a:stretch>
        </p:blipFill>
        <p:spPr bwMode="auto">
          <a:xfrm>
            <a:off x="4911725" y="0"/>
            <a:ext cx="4232275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4 Conector recto"/>
          <p:cNvCxnSpPr/>
          <p:nvPr/>
        </p:nvCxnSpPr>
        <p:spPr>
          <a:xfrm>
            <a:off x="1042988" y="4868863"/>
            <a:ext cx="302418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Conector recto"/>
          <p:cNvCxnSpPr/>
          <p:nvPr/>
        </p:nvCxnSpPr>
        <p:spPr>
          <a:xfrm>
            <a:off x="5724525" y="2349500"/>
            <a:ext cx="266382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50" name="7 CuadroTexto"/>
          <p:cNvSpPr txBox="1">
            <a:spLocks noChangeArrowheads="1"/>
          </p:cNvSpPr>
          <p:nvPr/>
        </p:nvSpPr>
        <p:spPr bwMode="auto">
          <a:xfrm>
            <a:off x="1547813" y="1444625"/>
            <a:ext cx="24479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GT" sz="2000" b="1">
                <a:solidFill>
                  <a:schemeClr val="bg1"/>
                </a:solidFill>
                <a:latin typeface="Calibri" pitchFamily="34" charset="0"/>
              </a:rPr>
              <a:t>Triangulo urogenital</a:t>
            </a:r>
          </a:p>
        </p:txBody>
      </p:sp>
      <p:cxnSp>
        <p:nvCxnSpPr>
          <p:cNvPr id="10" name="9 Conector recto de flecha"/>
          <p:cNvCxnSpPr>
            <a:stCxn id="6150" idx="3"/>
          </p:cNvCxnSpPr>
          <p:nvPr/>
        </p:nvCxnSpPr>
        <p:spPr>
          <a:xfrm flipV="1">
            <a:off x="3995738" y="1628775"/>
            <a:ext cx="2089150" cy="1587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 de flecha"/>
          <p:cNvCxnSpPr>
            <a:stCxn id="6150" idx="2"/>
          </p:cNvCxnSpPr>
          <p:nvPr/>
        </p:nvCxnSpPr>
        <p:spPr>
          <a:xfrm flipH="1">
            <a:off x="2484438" y="1844675"/>
            <a:ext cx="287337" cy="158432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53" name="12 CuadroTexto"/>
          <p:cNvSpPr txBox="1">
            <a:spLocks noChangeArrowheads="1"/>
          </p:cNvSpPr>
          <p:nvPr/>
        </p:nvSpPr>
        <p:spPr bwMode="auto">
          <a:xfrm>
            <a:off x="5435600" y="5229225"/>
            <a:ext cx="26654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GT" sz="2400" b="1">
                <a:solidFill>
                  <a:schemeClr val="bg1"/>
                </a:solidFill>
                <a:latin typeface="Calibri" pitchFamily="34" charset="0"/>
              </a:rPr>
              <a:t>Triangulo anal</a:t>
            </a:r>
          </a:p>
        </p:txBody>
      </p:sp>
      <p:cxnSp>
        <p:nvCxnSpPr>
          <p:cNvPr id="15" name="14 Conector recto de flecha"/>
          <p:cNvCxnSpPr>
            <a:stCxn id="6153" idx="0"/>
          </p:cNvCxnSpPr>
          <p:nvPr/>
        </p:nvCxnSpPr>
        <p:spPr>
          <a:xfrm flipV="1">
            <a:off x="6767513" y="3644900"/>
            <a:ext cx="252412" cy="158432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Conector recto de flecha"/>
          <p:cNvCxnSpPr>
            <a:stCxn id="6153" idx="1"/>
          </p:cNvCxnSpPr>
          <p:nvPr/>
        </p:nvCxnSpPr>
        <p:spPr>
          <a:xfrm flipH="1">
            <a:off x="3924300" y="5459413"/>
            <a:ext cx="1511300" cy="13017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6264275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GT" dirty="0" smtClean="0"/>
              <a:t>El triangulo anal (</a:t>
            </a:r>
            <a:r>
              <a:rPr lang="es-GT" dirty="0" smtClean="0">
                <a:solidFill>
                  <a:schemeClr val="bg1"/>
                </a:solidFill>
              </a:rPr>
              <a:t>conducto anal y el orificio</a:t>
            </a:r>
            <a:r>
              <a:rPr lang="es-GT" dirty="0" smtClean="0"/>
              <a:t>) es abierto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GT" dirty="0" smtClean="0"/>
              <a:t>El triangulo urogenital esta cerrado por la </a:t>
            </a:r>
            <a:r>
              <a:rPr lang="es-GT" dirty="0" smtClean="0">
                <a:solidFill>
                  <a:schemeClr val="bg1"/>
                </a:solidFill>
              </a:rPr>
              <a:t>membrana perineal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GT" dirty="0" smtClean="0">
                <a:solidFill>
                  <a:schemeClr val="bg1"/>
                </a:solidFill>
              </a:rPr>
              <a:t>La membrana perineal </a:t>
            </a:r>
            <a:r>
              <a:rPr lang="es-GT" dirty="0" smtClean="0"/>
              <a:t>es una lamina fascial </a:t>
            </a:r>
            <a:r>
              <a:rPr lang="es-GT" dirty="0" smtClean="0">
                <a:solidFill>
                  <a:schemeClr val="bg1"/>
                </a:solidFill>
              </a:rPr>
              <a:t>profunda</a:t>
            </a:r>
            <a:r>
              <a:rPr lang="es-GT" dirty="0" smtClean="0"/>
              <a:t> delgada y fuerte que se tensa entre los lados derecho e izquierdo del arco púbico y llena es espacio abierto (</a:t>
            </a:r>
            <a:r>
              <a:rPr lang="es-GT" dirty="0" smtClean="0">
                <a:solidFill>
                  <a:schemeClr val="bg1"/>
                </a:solidFill>
              </a:rPr>
              <a:t>hiato urogenital</a:t>
            </a:r>
            <a:r>
              <a:rPr lang="es-GT" dirty="0" smtClean="0"/>
              <a:t>) anteriormente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GT" dirty="0" smtClean="0"/>
              <a:t>Es atravesada por la uretra (y la vagina en la mujer)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GT" dirty="0" smtClean="0"/>
              <a:t>Proporcionan cimiento a las estructuras superficiales </a:t>
            </a:r>
            <a:endParaRPr lang="es-GT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 descr="C:\Users\cq\Documents\Clases 2013 y programa\pelvis sin letras\Figure 3.52.jpg"/>
          <p:cNvPicPr>
            <a:picLocks noChangeAspect="1" noChangeArrowheads="1"/>
          </p:cNvPicPr>
          <p:nvPr/>
        </p:nvPicPr>
        <p:blipFill>
          <a:blip r:embed="rId2" cstate="print"/>
          <a:srcRect l="6854" r="1443" b="47807"/>
          <a:stretch>
            <a:fillRect/>
          </a:stretch>
        </p:blipFill>
        <p:spPr bwMode="auto">
          <a:xfrm>
            <a:off x="34925" y="387350"/>
            <a:ext cx="9145588" cy="613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 descr="C:\Users\cq\Documents\Clases 2013 y programa\pelvis sin letras\Figure 3.52.jpg"/>
          <p:cNvPicPr>
            <a:picLocks noChangeAspect="1" noChangeArrowheads="1"/>
          </p:cNvPicPr>
          <p:nvPr/>
        </p:nvPicPr>
        <p:blipFill>
          <a:blip r:embed="rId2" cstate="print"/>
          <a:srcRect t="48753" b="27756"/>
          <a:stretch>
            <a:fillRect/>
          </a:stretch>
        </p:blipFill>
        <p:spPr bwMode="auto">
          <a:xfrm>
            <a:off x="0" y="0"/>
            <a:ext cx="9144000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1" descr="C:\Users\cq\Documents\Clases 2013 y programa\pelvis sin letras\Figure 3.52.jpg"/>
          <p:cNvPicPr>
            <a:picLocks noChangeAspect="1" noChangeArrowheads="1"/>
          </p:cNvPicPr>
          <p:nvPr/>
        </p:nvPicPr>
        <p:blipFill>
          <a:blip r:embed="rId2" cstate="print"/>
          <a:srcRect l="9547" t="71945" r="5782"/>
          <a:stretch>
            <a:fillRect/>
          </a:stretch>
        </p:blipFill>
        <p:spPr bwMode="auto">
          <a:xfrm>
            <a:off x="0" y="3284538"/>
            <a:ext cx="9144000" cy="357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4 Conector recto"/>
          <p:cNvCxnSpPr/>
          <p:nvPr/>
        </p:nvCxnSpPr>
        <p:spPr>
          <a:xfrm>
            <a:off x="1619250" y="2492375"/>
            <a:ext cx="115252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1" name="5 CuadroTexto"/>
          <p:cNvSpPr txBox="1">
            <a:spLocks noChangeArrowheads="1"/>
          </p:cNvSpPr>
          <p:nvPr/>
        </p:nvSpPr>
        <p:spPr bwMode="auto">
          <a:xfrm>
            <a:off x="2195513" y="3429000"/>
            <a:ext cx="54721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GT" sz="2400" b="1">
                <a:latin typeface="Calibri" pitchFamily="34" charset="0"/>
              </a:rPr>
              <a:t>Borde posterior de la membrana perineal</a:t>
            </a:r>
          </a:p>
        </p:txBody>
      </p:sp>
      <p:cxnSp>
        <p:nvCxnSpPr>
          <p:cNvPr id="8" name="7 Conector recto"/>
          <p:cNvCxnSpPr/>
          <p:nvPr/>
        </p:nvCxnSpPr>
        <p:spPr>
          <a:xfrm>
            <a:off x="6443663" y="2636838"/>
            <a:ext cx="158432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>
            <a:off x="971550" y="6165850"/>
            <a:ext cx="158432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"/>
          <p:cNvCxnSpPr/>
          <p:nvPr/>
        </p:nvCxnSpPr>
        <p:spPr>
          <a:xfrm>
            <a:off x="6443663" y="6237288"/>
            <a:ext cx="201612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 de flecha"/>
          <p:cNvCxnSpPr>
            <a:stCxn id="9221" idx="1"/>
          </p:cNvCxnSpPr>
          <p:nvPr/>
        </p:nvCxnSpPr>
        <p:spPr>
          <a:xfrm flipV="1">
            <a:off x="2195513" y="2708275"/>
            <a:ext cx="0" cy="9509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 de flecha"/>
          <p:cNvCxnSpPr>
            <a:stCxn id="9221" idx="1"/>
          </p:cNvCxnSpPr>
          <p:nvPr/>
        </p:nvCxnSpPr>
        <p:spPr>
          <a:xfrm flipH="1">
            <a:off x="1979613" y="3659188"/>
            <a:ext cx="215900" cy="2362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7 Conector recto de flecha"/>
          <p:cNvCxnSpPr>
            <a:stCxn id="9221" idx="3"/>
          </p:cNvCxnSpPr>
          <p:nvPr/>
        </p:nvCxnSpPr>
        <p:spPr>
          <a:xfrm flipH="1" flipV="1">
            <a:off x="7308850" y="2636838"/>
            <a:ext cx="358775" cy="10223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31 Conector recto de flecha"/>
          <p:cNvCxnSpPr>
            <a:stCxn id="9221" idx="3"/>
          </p:cNvCxnSpPr>
          <p:nvPr/>
        </p:nvCxnSpPr>
        <p:spPr>
          <a:xfrm flipH="1">
            <a:off x="7308850" y="3659188"/>
            <a:ext cx="358775" cy="25066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3 Marcador de contenido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6191250"/>
          </a:xfrm>
        </p:spPr>
        <p:txBody>
          <a:bodyPr/>
          <a:lstStyle/>
          <a:p>
            <a:r>
              <a:rPr lang="es-GT" smtClean="0"/>
              <a:t>El punto medio que une la línea entre las tuberosidades isquiáticas es el </a:t>
            </a:r>
            <a:r>
              <a:rPr lang="es-GT" smtClean="0">
                <a:solidFill>
                  <a:schemeClr val="bg1"/>
                </a:solidFill>
              </a:rPr>
              <a:t>centro del periné</a:t>
            </a:r>
          </a:p>
          <a:p>
            <a:r>
              <a:rPr lang="es-GT" smtClean="0"/>
              <a:t>El cuerpo del periné se localiza en ese punto y esta formado por la condensación de fibras colágenas, elásticas y musculares lisas y esqueléticas</a:t>
            </a:r>
          </a:p>
          <a:p>
            <a:r>
              <a:rPr lang="es-GT" smtClean="0"/>
              <a:t>Es el lugar de convergencia de varios músculos, situado profundo a la piel y cubierto de una delgada capa de TCSC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Brío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1140</TotalTime>
  <Words>1160</Words>
  <Application>Microsoft Office PowerPoint</Application>
  <PresentationFormat>Presentación en pantalla (4:3)</PresentationFormat>
  <Paragraphs>157</Paragraphs>
  <Slides>47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47</vt:i4>
      </vt:variant>
    </vt:vector>
  </HeadingPairs>
  <TitlesOfParts>
    <vt:vector size="48" baseType="lpstr">
      <vt:lpstr>Tema de Office</vt:lpstr>
      <vt:lpstr>Diapositiva 1</vt:lpstr>
      <vt:lpstr>Periné 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Fascias y espacios perineales del triangulo urogenital</vt:lpstr>
      <vt:lpstr>Fascia perineal membranosa</vt:lpstr>
      <vt:lpstr>Diapositiva 14</vt:lpstr>
      <vt:lpstr>Fascia del periné o fascia perineal profunda</vt:lpstr>
      <vt:lpstr>Diapositiva 16</vt:lpstr>
      <vt:lpstr>Diapositiva 17</vt:lpstr>
      <vt:lpstr>Diapositiva 18</vt:lpstr>
      <vt:lpstr>Espacio perineal superficial</vt:lpstr>
      <vt:lpstr>Diapositiva 20</vt:lpstr>
      <vt:lpstr>Espacio perineal profundo</vt:lpstr>
      <vt:lpstr>Espacio perineal profundo</vt:lpstr>
      <vt:lpstr>Diapositiva 23</vt:lpstr>
      <vt:lpstr>Diapositiva 24</vt:lpstr>
      <vt:lpstr>Conducto pudendo</vt:lpstr>
      <vt:lpstr>Diapositiva 26</vt:lpstr>
      <vt:lpstr>Diapositiva 27</vt:lpstr>
      <vt:lpstr>Diapositiva 28</vt:lpstr>
      <vt:lpstr>Diapositiva 29</vt:lpstr>
      <vt:lpstr>Conducto anal</vt:lpstr>
      <vt:lpstr>Diapositiva 31</vt:lpstr>
      <vt:lpstr>Triangulo urogenital masculino</vt:lpstr>
      <vt:lpstr>Uretra masculina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Diapositiva 41</vt:lpstr>
      <vt:lpstr>Escroto </vt:lpstr>
      <vt:lpstr>Diapositiva 43</vt:lpstr>
      <vt:lpstr>Diapositiva 44</vt:lpstr>
      <vt:lpstr>Diapositiva 45</vt:lpstr>
      <vt:lpstr>Diapositiva 46</vt:lpstr>
      <vt:lpstr>Diapositiva 47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Triangulo urogenital masculino</dc:title>
  <dc:creator>ALDO</dc:creator>
  <cp:lastModifiedBy>Dr. Barrios</cp:lastModifiedBy>
  <cp:revision>168</cp:revision>
  <dcterms:created xsi:type="dcterms:W3CDTF">2013-07-23T23:56:00Z</dcterms:created>
  <dcterms:modified xsi:type="dcterms:W3CDTF">2016-08-01T19:53:39Z</dcterms:modified>
</cp:coreProperties>
</file>